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63" r:id="rId2"/>
    <p:sldId id="274" r:id="rId3"/>
    <p:sldId id="275" r:id="rId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F9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39E93C-0806-C0A3-0024-BEC0D440A2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52982E-E52B-4B80-83F1-8C26781FB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4BE05E-8A32-4CAB-A53C-9F807982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278E-1B21-4260-A418-7860913FAFBD}" type="datetimeFigureOut">
              <a:rPr lang="es-PE" smtClean="0"/>
              <a:t>27/02/2026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76A1E1-44FC-C7DD-E62C-64E017525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68BD54-2D96-B32D-E792-51489F6D3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2BA8-C573-40E8-91B3-07CB9778CD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25069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070D40-7333-2678-A31A-E32CC9918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95D8D0F-DDD1-D2A0-F183-C68F940429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84AFAA-C384-1E4A-224D-6323B43AE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278E-1B21-4260-A418-7860913FAFBD}" type="datetimeFigureOut">
              <a:rPr lang="es-PE" smtClean="0"/>
              <a:t>27/02/2026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42E80B-86C2-86C2-0931-CDC8C9278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CE2546-AC9A-0E8A-8D0E-4F930C6C0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2BA8-C573-40E8-91B3-07CB9778CD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9940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7EB4F37-0C5D-A3BF-9F88-8BEFA55D4C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B77224A-0440-C8B9-7461-8BF97C072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DF2C9D-A86D-B28C-096F-D371ADAB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278E-1B21-4260-A418-7860913FAFBD}" type="datetimeFigureOut">
              <a:rPr lang="es-PE" smtClean="0"/>
              <a:t>27/02/2026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E86411-2E5F-1E13-5EEC-9D44DAB7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C12C61-B9F5-6AB0-9CA7-AA27E6B7C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2BA8-C573-40E8-91B3-07CB9778CD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33564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E025A-949E-1B63-5F15-AC23E35B9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00EB1E-8EC1-EF45-99D5-90E29EB87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76DCE6-954D-2F7C-3015-87A5D0755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278E-1B21-4260-A418-7860913FAFBD}" type="datetimeFigureOut">
              <a:rPr lang="es-PE" smtClean="0"/>
              <a:t>27/02/2026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1D949F-A0FC-38DC-689C-5C86E0682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72C5CF-1D88-22E6-C86B-9F7B7E635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2BA8-C573-40E8-91B3-07CB9778CD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0169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C9A-D2D9-56FB-7D52-36E749B7F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CE32A3-31C4-78DF-7DFC-23F451E9C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3F0B13-9ED7-5817-B93D-1C5C08BD0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278E-1B21-4260-A418-7860913FAFBD}" type="datetimeFigureOut">
              <a:rPr lang="es-PE" smtClean="0"/>
              <a:t>27/02/2026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2FF88B-4A67-BD1B-625B-2A0997770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ECA084-8BE0-1174-204B-8E4A4B492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2BA8-C573-40E8-91B3-07CB9778CD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72154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B856E3-BC65-8E83-AECB-DF6464CE3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77439F-C2C0-DD07-5070-CD36B39D8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2B9F10A-2102-B86F-9E30-A4ACAB0D2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AC08F0-569F-6D3C-6E2C-EE9B638EB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278E-1B21-4260-A418-7860913FAFBD}" type="datetimeFigureOut">
              <a:rPr lang="es-PE" smtClean="0"/>
              <a:t>27/02/2026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F708A0-D62A-6641-38B6-8E9544F7B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65752E5-AA7C-00BD-9B64-D108636C4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2BA8-C573-40E8-91B3-07CB9778CD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116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86313-2AC0-D951-1897-40DD99AA0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4C3C06-5341-1F0D-8D29-50AE3F4AB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1663C07-9FD1-0746-B4F3-D03831F620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FC0FD14-2859-2AD6-CA4C-5C7FAD0C2E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98FE3B0-7D2D-4AD1-CF78-65E2F6F159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ECAE34C-57D2-66B1-CA8F-EACB9294D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278E-1B21-4260-A418-7860913FAFBD}" type="datetimeFigureOut">
              <a:rPr lang="es-PE" smtClean="0"/>
              <a:t>27/02/2026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A377493-E1D1-A471-6455-3A5D8897A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2A44F7D-80FE-3012-1BDB-AD54A81E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2BA8-C573-40E8-91B3-07CB9778CD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1276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8BA3A-9F2B-6C2F-8F3F-2CA57294A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FF15C25-D6B7-5B41-DDD7-7E0F840BE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278E-1B21-4260-A418-7860913FAFBD}" type="datetimeFigureOut">
              <a:rPr lang="es-PE" smtClean="0"/>
              <a:t>27/02/2026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8C6C5B-C16F-858F-78AC-08A04035F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0FC7EEB-AD49-4E61-16F3-429A69A11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2BA8-C573-40E8-91B3-07CB9778CD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5477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9DA7FBB-4A7D-A346-87CD-FB8370917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278E-1B21-4260-A418-7860913FAFBD}" type="datetimeFigureOut">
              <a:rPr lang="es-PE" smtClean="0"/>
              <a:t>27/02/2026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180403F-6802-FA29-7FE0-41F53B381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655DB4C-5EFA-90A0-06C3-EF43CCF5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2BA8-C573-40E8-91B3-07CB9778CD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42373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2B750A-3372-EE00-6959-180D892F2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DCF836-A9E1-F9F0-4392-18F80FF45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56E2B7-3905-7A22-5172-6FA946F45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32D051-AF8A-134D-B3D6-693D6AAEE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278E-1B21-4260-A418-7860913FAFBD}" type="datetimeFigureOut">
              <a:rPr lang="es-PE" smtClean="0"/>
              <a:t>27/02/2026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527BDC-1072-D115-6D85-DBA54C477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0AB2E9-964B-3D6A-8770-68C04B56C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2BA8-C573-40E8-91B3-07CB9778CD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28704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77733C-A0F4-3802-3746-F6917F90A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56AD3D5-E9AD-0743-61CD-C5835ADB28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7C627BB-7E4F-06BC-5F5D-C16C8CB73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5814CE-45F9-5D6D-952E-33386FF2B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278E-1B21-4260-A418-7860913FAFBD}" type="datetimeFigureOut">
              <a:rPr lang="es-PE" smtClean="0"/>
              <a:t>27/02/2026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8C72A9-CF31-E22F-8116-A264866BA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F7CB5-77AC-F76D-E7F5-828747155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B2BA8-C573-40E8-91B3-07CB9778CD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86806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D05517-57F4-AB4B-8545-5DE283DA4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C98A831-987F-8A1B-FFC5-FAEC62194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27F3DE-1D06-2B87-283A-804EBA8D8A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6A278E-1B21-4260-A418-7860913FAFBD}" type="datetimeFigureOut">
              <a:rPr lang="es-PE" smtClean="0"/>
              <a:t>27/02/2026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A9E663-62C8-7D5D-057A-C42426EB30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53737F-00FC-1509-5406-FD0FC1323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6B2BA8-C573-40E8-91B3-07CB9778CD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8084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C6BEF592-E014-92CA-6EE0-B27E9DD0A5E6}"/>
              </a:ext>
            </a:extLst>
          </p:cNvPr>
          <p:cNvSpPr txBox="1"/>
          <p:nvPr/>
        </p:nvSpPr>
        <p:spPr>
          <a:xfrm>
            <a:off x="5894962" y="479493"/>
            <a:ext cx="54588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Transferencias realizadas año 2025-2026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25B70F5-F383-F7C5-B65B-2A92833CEE2D}"/>
              </a:ext>
            </a:extLst>
          </p:cNvPr>
          <p:cNvSpPr txBox="1"/>
          <p:nvPr/>
        </p:nvSpPr>
        <p:spPr>
          <a:xfrm>
            <a:off x="5894962" y="1984443"/>
            <a:ext cx="5458838" cy="4192520"/>
          </a:xfrm>
          <a:prstGeom prst="homePlate">
            <a:avLst>
              <a:gd name="adj" fmla="val 22513"/>
            </a:avLst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/>
              <a:t>Incluye todos los conceptos transferidos en la actividad correspondiente  a ERH: Prestaciones de salud y Prestaciones no tarifadas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AB380B28-77C2-FB49-C435-2F521FFB0D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838317"/>
              </p:ext>
            </p:extLst>
          </p:nvPr>
        </p:nvGraphicFramePr>
        <p:xfrm>
          <a:off x="1232273" y="511293"/>
          <a:ext cx="3719201" cy="5665689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404598">
                  <a:extLst>
                    <a:ext uri="{9D8B030D-6E8A-4147-A177-3AD203B41FA5}">
                      <a16:colId xmlns:a16="http://schemas.microsoft.com/office/drawing/2014/main" val="452101062"/>
                    </a:ext>
                  </a:extLst>
                </a:gridCol>
                <a:gridCol w="1119532">
                  <a:extLst>
                    <a:ext uri="{9D8B030D-6E8A-4147-A177-3AD203B41FA5}">
                      <a16:colId xmlns:a16="http://schemas.microsoft.com/office/drawing/2014/main" val="2909233854"/>
                    </a:ext>
                  </a:extLst>
                </a:gridCol>
                <a:gridCol w="1195071">
                  <a:extLst>
                    <a:ext uri="{9D8B030D-6E8A-4147-A177-3AD203B41FA5}">
                      <a16:colId xmlns:a16="http://schemas.microsoft.com/office/drawing/2014/main" val="1655424370"/>
                    </a:ext>
                  </a:extLst>
                </a:gridCol>
              </a:tblGrid>
              <a:tr h="2394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Región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Año 2025 (S/ )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Año 2026 (S/ )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055819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AMAZONAS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45,120.00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70,610.00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953176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ANCASH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516,809.00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767,558.00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879966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APURIMAC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162,804.00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249,415.00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952671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AREQUIPA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2,493,012.00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3,363,578.00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031226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AYACUCHO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339,995.00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549,014.00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692557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CAJAMARCA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773,363.00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2,075,156.00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441920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CALLAO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1,112,177.00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2,021,392.00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678962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CUSCO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765,193.00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1,337,546.00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053935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HUANCAVELICA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61,703.00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155,092.00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8870711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HUANUCO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412,283.00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507,989.00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091688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ICA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505,626.00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777,485.00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8002665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JUNIN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3,925,018.00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6,856,101.00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670312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LA LIBERTAD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1,501,856.00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2,172,850.00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8044294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LAMBAYEQUE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767,814.00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1,366,395.00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525479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LIMA METROPOLITANA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58,280,222.00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115,222,783.00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4428176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LIMA REGION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594,755.00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789,833.00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977924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LORETO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563,876.00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1,120,481.00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5925296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MADRE DE DIOS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64,390.00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617835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MOQUEGUA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100,721.00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156,540.00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578941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PASCO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43,009.00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132,553.00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808333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PIURA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1,070,108.00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2,083,883.00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901773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PUNO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179,152.00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158,304.00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381358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SAN MARTIN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300,727.00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421,375.00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988911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TACNA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519,612.00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268,357.00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841029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TUMBES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181,202.00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340,163.00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855564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UCAYALI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110,180.00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130,778.00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979438"/>
                  </a:ext>
                </a:extLst>
              </a:tr>
              <a:tr h="20097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 general (S/)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75,390,727.00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143,095,231.00</a:t>
                      </a:r>
                    </a:p>
                  </a:txBody>
                  <a:tcPr marL="28834" marR="28834" marT="4900" marB="57668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199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34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C6BEF592-E014-92CA-6EE0-B27E9DD0A5E6}"/>
              </a:ext>
            </a:extLst>
          </p:cNvPr>
          <p:cNvSpPr txBox="1"/>
          <p:nvPr/>
        </p:nvSpPr>
        <p:spPr>
          <a:xfrm>
            <a:off x="9267909" y="2023110"/>
            <a:ext cx="2469624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Evolución del financiamiento en ERH en el periodo 2021-2026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4753668-BA72-5D72-C376-7C246B951D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9" t="2963" r="3986" b="1043"/>
          <a:stretch/>
        </p:blipFill>
        <p:spPr>
          <a:xfrm>
            <a:off x="545238" y="1350151"/>
            <a:ext cx="7608304" cy="422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75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DC8DBC-A1AC-6233-2425-7EFAEEFBA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174BE9-4E77-25BE-81F1-AAE2EEFA2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graphicFrame>
        <p:nvGraphicFramePr>
          <p:cNvPr id="26" name="Tabla 25">
            <a:extLst>
              <a:ext uri="{FF2B5EF4-FFF2-40B4-BE49-F238E27FC236}">
                <a16:creationId xmlns:a16="http://schemas.microsoft.com/office/drawing/2014/main" id="{AF045329-67E2-0C4D-E18B-6D055EFFF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006765"/>
              </p:ext>
            </p:extLst>
          </p:nvPr>
        </p:nvGraphicFramePr>
        <p:xfrm>
          <a:off x="278562" y="1225547"/>
          <a:ext cx="5293563" cy="5337178"/>
        </p:xfrm>
        <a:graphic>
          <a:graphicData uri="http://schemas.openxmlformats.org/drawingml/2006/table">
            <a:tbl>
              <a:tblPr/>
              <a:tblGrid>
                <a:gridCol w="1405570">
                  <a:extLst>
                    <a:ext uri="{9D8B030D-6E8A-4147-A177-3AD203B41FA5}">
                      <a16:colId xmlns:a16="http://schemas.microsoft.com/office/drawing/2014/main" val="3719724770"/>
                    </a:ext>
                  </a:extLst>
                </a:gridCol>
                <a:gridCol w="937048">
                  <a:extLst>
                    <a:ext uri="{9D8B030D-6E8A-4147-A177-3AD203B41FA5}">
                      <a16:colId xmlns:a16="http://schemas.microsoft.com/office/drawing/2014/main" val="116579880"/>
                    </a:ext>
                  </a:extLst>
                </a:gridCol>
                <a:gridCol w="937048">
                  <a:extLst>
                    <a:ext uri="{9D8B030D-6E8A-4147-A177-3AD203B41FA5}">
                      <a16:colId xmlns:a16="http://schemas.microsoft.com/office/drawing/2014/main" val="4083606528"/>
                    </a:ext>
                  </a:extLst>
                </a:gridCol>
                <a:gridCol w="937048">
                  <a:extLst>
                    <a:ext uri="{9D8B030D-6E8A-4147-A177-3AD203B41FA5}">
                      <a16:colId xmlns:a16="http://schemas.microsoft.com/office/drawing/2014/main" val="3576940018"/>
                    </a:ext>
                  </a:extLst>
                </a:gridCol>
                <a:gridCol w="1076849">
                  <a:extLst>
                    <a:ext uri="{9D8B030D-6E8A-4147-A177-3AD203B41FA5}">
                      <a16:colId xmlns:a16="http://schemas.microsoft.com/office/drawing/2014/main" val="2204474210"/>
                    </a:ext>
                  </a:extLst>
                </a:gridCol>
              </a:tblGrid>
              <a:tr h="180006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Ejecución de recursos transferidos por FISSAL al 31.12.2025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395245"/>
                  </a:ext>
                </a:extLst>
              </a:tr>
              <a:tr h="297010"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Regiones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PIM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Devengado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Devengado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Saldo de Balance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76004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AMAZONAS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45,120.00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45,109.32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10.68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8711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ANCASH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584,662.00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581,819.71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2,842.29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560933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APURIMAC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165,028.00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164,993.78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34.22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050161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AREQUIPA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2,560,521.00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2,551,439.57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9,081.43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47030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AYACUCHO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558,806.00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423,192.44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135,613.56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42152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CAJAMARCA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570,046.00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510,022.44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60,023.56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86100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CALLAO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1,376,227.00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1,177,045.24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199,181.76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749458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CUSCO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984,445.00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969,395.86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15,049.14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611431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HUANCAVELICA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65,837.00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65,833.67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3.33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170698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HUANUCO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266,633.00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266,631.34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346520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ICA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605,643.00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560,754.02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44,888.98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567691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JUNIN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3,951,066.00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3,949,326.84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1,739.16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013006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LIBERTAD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1,322,830.00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962,031.86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360,798.14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861734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LAMBAYEQUE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979,549.00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948,666.00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30,883.00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64902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LIMA METROPOLITANA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60,373,121.00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56,658,444.49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3,714,676.51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322902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LIMA REGIÓN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627,487.00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627,259.74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227.26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33299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LORETO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557,891.00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522,092.34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35,798.66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918225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MADRE DE DIOS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97,611.00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95,453.80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2,157.20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544009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MOQUEGUA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102,582.00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102,570.76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11.24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969752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PASCO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43,009.00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43,005.90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909239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PIURA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1,188,569.00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1,179,561.06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9,007.94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873480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PUNO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191,597.00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116,211.34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75,385.66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760210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MARTIN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343,234.00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332,662.30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10,571.70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759630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TACNA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553,198.00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552,373.50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824.50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236225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TUMBES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216,803.00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214,544.20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2,258.80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15759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UCAYALI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110,542.00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88,976.08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21,565.92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398864"/>
                  </a:ext>
                </a:extLst>
              </a:tr>
              <a:tr h="1800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78,442,057.00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73,709,417.60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4,732,639.40</a:t>
                      </a:r>
                    </a:p>
                  </a:txBody>
                  <a:tcPr marL="7338" marR="7338" marT="7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687184"/>
                  </a:ext>
                </a:extLst>
              </a:tr>
            </a:tbl>
          </a:graphicData>
        </a:graphic>
      </p:graphicFrame>
      <p:graphicFrame>
        <p:nvGraphicFramePr>
          <p:cNvPr id="27" name="Tabla 26">
            <a:extLst>
              <a:ext uri="{FF2B5EF4-FFF2-40B4-BE49-F238E27FC236}">
                <a16:creationId xmlns:a16="http://schemas.microsoft.com/office/drawing/2014/main" id="{8A842583-CC33-8F09-7F3D-8D7637AD0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00188"/>
              </p:ext>
            </p:extLst>
          </p:nvPr>
        </p:nvGraphicFramePr>
        <p:xfrm>
          <a:off x="6286500" y="1235061"/>
          <a:ext cx="5426914" cy="5337189"/>
        </p:xfrm>
        <a:graphic>
          <a:graphicData uri="http://schemas.openxmlformats.org/drawingml/2006/table">
            <a:tbl>
              <a:tblPr/>
              <a:tblGrid>
                <a:gridCol w="1440980">
                  <a:extLst>
                    <a:ext uri="{9D8B030D-6E8A-4147-A177-3AD203B41FA5}">
                      <a16:colId xmlns:a16="http://schemas.microsoft.com/office/drawing/2014/main" val="247451351"/>
                    </a:ext>
                  </a:extLst>
                </a:gridCol>
                <a:gridCol w="960653">
                  <a:extLst>
                    <a:ext uri="{9D8B030D-6E8A-4147-A177-3AD203B41FA5}">
                      <a16:colId xmlns:a16="http://schemas.microsoft.com/office/drawing/2014/main" val="1785754018"/>
                    </a:ext>
                  </a:extLst>
                </a:gridCol>
                <a:gridCol w="960653">
                  <a:extLst>
                    <a:ext uri="{9D8B030D-6E8A-4147-A177-3AD203B41FA5}">
                      <a16:colId xmlns:a16="http://schemas.microsoft.com/office/drawing/2014/main" val="1847055160"/>
                    </a:ext>
                  </a:extLst>
                </a:gridCol>
                <a:gridCol w="960653">
                  <a:extLst>
                    <a:ext uri="{9D8B030D-6E8A-4147-A177-3AD203B41FA5}">
                      <a16:colId xmlns:a16="http://schemas.microsoft.com/office/drawing/2014/main" val="389510565"/>
                    </a:ext>
                  </a:extLst>
                </a:gridCol>
                <a:gridCol w="1103975">
                  <a:extLst>
                    <a:ext uri="{9D8B030D-6E8A-4147-A177-3AD203B41FA5}">
                      <a16:colId xmlns:a16="http://schemas.microsoft.com/office/drawing/2014/main" val="3663104722"/>
                    </a:ext>
                  </a:extLst>
                </a:gridCol>
              </a:tblGrid>
              <a:tr h="184041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Ejecución de recursos transferidos por FISSAL al 09.02.2026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015033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Regiones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PIM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Certificado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Certificado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Devengado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613332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AMAZONAS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70,610.00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526808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ANCASH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767,558.00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300094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APURIMAC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249,415.00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39732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AREQUIPA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3,326,640.00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862311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AYACUCHO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549,014.00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890088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CAJAMARCA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2,075,156.00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745,778.88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5828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CALLAO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2,031,071.00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67584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CUSCO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1,337,546.00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111225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HUANCAVELICA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155,092.00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96576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HUANUCO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507,989.00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337825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ICA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777,485.00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262706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JUNIN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6,856,101.00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615661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LIBERTAD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2,172,850.00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75539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LAMBAYEQUE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1,366,395.00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194657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LIMA METROPOLITANA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116,729,514.00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710,300.00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385183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LIMA REGIÓN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789,833.00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4659980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LORETO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1,120,481.00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63517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MADRE DE DIOS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765828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MOQUEGUA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156,540.00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748171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PASCO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132,553.00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983111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PIURA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2,083,883.00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271632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PUNO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158,304.00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661265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MARTIN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421,375.00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737841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TACNA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268,357.00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456617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TUMBES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340,163.00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179539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UCAYALI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30,374.00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222159"/>
                  </a:ext>
                </a:extLst>
              </a:tr>
              <a:tr h="184041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144,474,299.00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1,456,078.88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7502" marR="7502" marT="75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352233"/>
                  </a:ext>
                </a:extLst>
              </a:tr>
            </a:tbl>
          </a:graphicData>
        </a:graphic>
      </p:graphicFrame>
      <p:sp>
        <p:nvSpPr>
          <p:cNvPr id="28" name="CuadroTexto 27">
            <a:extLst>
              <a:ext uri="{FF2B5EF4-FFF2-40B4-BE49-F238E27FC236}">
                <a16:creationId xmlns:a16="http://schemas.microsoft.com/office/drawing/2014/main" id="{1B321178-6719-7E0B-9DAF-8B371AFEF0D7}"/>
              </a:ext>
            </a:extLst>
          </p:cNvPr>
          <p:cNvSpPr txBox="1"/>
          <p:nvPr/>
        </p:nvSpPr>
        <p:spPr>
          <a:xfrm>
            <a:off x="522858" y="593036"/>
            <a:ext cx="10933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800" b="1" dirty="0">
                <a:solidFill>
                  <a:srgbClr val="224F9D"/>
                </a:solidFill>
                <a:latin typeface="Signika" pitchFamily="2" charset="0"/>
              </a:rPr>
              <a:t>Ejecución de los recursos transferidos por el FISSAL por ERH</a:t>
            </a:r>
          </a:p>
        </p:txBody>
      </p:sp>
    </p:spTree>
    <p:extLst>
      <p:ext uri="{BB962C8B-B14F-4D97-AF65-F5344CB8AC3E}">
        <p14:creationId xmlns:p14="http://schemas.microsoft.com/office/powerpoint/2010/main" val="7363610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1730</TotalTime>
  <Words>514</Words>
  <Application>Microsoft Office PowerPoint</Application>
  <PresentationFormat>Panorámica</PresentationFormat>
  <Paragraphs>370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Signika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Enrique Chavez</dc:creator>
  <cp:lastModifiedBy>Milton Ramírez Espinola</cp:lastModifiedBy>
  <cp:revision>18</cp:revision>
  <dcterms:created xsi:type="dcterms:W3CDTF">2025-11-07T18:37:49Z</dcterms:created>
  <dcterms:modified xsi:type="dcterms:W3CDTF">2026-02-27T21:50:28Z</dcterms:modified>
</cp:coreProperties>
</file>