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96" r:id="rId5"/>
    <p:sldId id="299" r:id="rId6"/>
    <p:sldId id="298" r:id="rId7"/>
    <p:sldId id="297" r:id="rId8"/>
    <p:sldId id="295" r:id="rId9"/>
    <p:sldId id="294" r:id="rId10"/>
    <p:sldId id="303" r:id="rId11"/>
    <p:sldId id="293" r:id="rId12"/>
    <p:sldId id="302" r:id="rId13"/>
    <p:sldId id="301" r:id="rId14"/>
    <p:sldId id="300" r:id="rId15"/>
    <p:sldId id="307" r:id="rId16"/>
    <p:sldId id="304" r:id="rId17"/>
    <p:sldId id="306" r:id="rId18"/>
    <p:sldId id="305" r:id="rId19"/>
    <p:sldId id="311" r:id="rId20"/>
    <p:sldId id="310" r:id="rId21"/>
    <p:sldId id="309" r:id="rId22"/>
    <p:sldId id="308" r:id="rId23"/>
    <p:sldId id="313" r:id="rId24"/>
    <p:sldId id="312" r:id="rId25"/>
    <p:sldId id="315" r:id="rId26"/>
    <p:sldId id="314" r:id="rId27"/>
    <p:sldId id="316" r:id="rId28"/>
    <p:sldId id="291" r:id="rId29"/>
  </p:sldIdLst>
  <p:sldSz cx="12192000" cy="6858000"/>
  <p:notesSz cx="6858000" cy="9144000"/>
  <p:defaultTextStyle>
    <a:defPPr>
      <a:defRPr lang="en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94"/>
  </p:normalViewPr>
  <p:slideViewPr>
    <p:cSldViewPr snapToGrid="0">
      <p:cViewPr varScale="1">
        <p:scale>
          <a:sx n="69" d="100"/>
          <a:sy n="69" d="100"/>
        </p:scale>
        <p:origin x="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33F8-D7B1-6F7F-3810-8FBF8584A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B06A0-BE40-ADC2-AE91-FC27E9689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669A5-5318-E489-D153-300CCA3C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DE968-A436-5182-5878-F0F05A43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A11D-055E-C39F-A9F1-EE273D7A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87280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9923-40F6-8974-9E41-BA683425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1A827-31A2-075B-A2D2-D2D2D19FB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A8EE-D661-A12E-E7DD-C4FDF20A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AE583-6489-BDAA-9F0D-B2A60F63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C496E-B65F-1DF8-7804-893A3E04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7645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6142E-1065-A9A8-2D9A-79AD61F61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4B79A-F52C-14D1-6259-ADBCB8A63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03E8-A71D-0680-1B3F-41BAC1C3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782DC-4540-38A1-5B5C-6D9C3D0B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0D79D-B1E1-74F8-1BD0-8EDD5D16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1827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ADEE-C1AA-997A-7D3C-177D7243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615F-57A0-1258-4AD7-751CC7B32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2A7CF-47D5-E2D1-4456-431C49C8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D9C2A-7C36-6469-0E71-2A9B2929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921BF-6F40-B064-6152-279ED1E7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05610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8D1E-3C64-77A1-BCD3-B67F8F67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DF6B5-ED61-3155-CA07-1C3F06C4E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9B4B-7E4A-4A6B-F3BF-CD2E649B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8D078-A089-EBC4-D788-706691EF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58B2A-D757-5779-3707-FC640185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93093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068E-D732-9255-38BF-AD2B304E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53ACB-D036-8243-68D6-9FA366415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70C8A-18B8-3581-02CD-4DEE52A76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6D432-BB77-B7C2-38E4-85C200B2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0DBF0-74DC-2191-B371-F4F62A81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9272C-0BC1-65FE-1E07-9D9B5064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90452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C556-7707-9729-1EB6-DD8E2916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B9374-36F9-178C-9759-79411497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B1B92-9CD8-B58E-DE0D-A46D42E66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DE30C-23E1-F4E0-6665-8F4C0C65F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95E76-E060-E05B-BD85-126AD71DF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AB5EF-5B65-BC45-F6C9-BFA24B97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8AF34-09B8-3434-7B49-985A1FA9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43D24-44DE-D9FC-0F56-535BB87E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75819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6C06-EE27-AB49-3C67-9F59A4CE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89474-4488-2418-81EC-8EE561AA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F357E-8516-AB6B-F720-CDF687B2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3D0E2-879A-EDED-783E-985FCB6B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40574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49770-79A1-CD13-951C-8CCD296F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B7160-5A46-A844-D49E-BCF5FB03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1BF6E-D59D-6459-434A-02CD97C8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18365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59B8-F648-EBA8-430D-81951DF0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B941-F7A5-D2B9-B21E-5D87239B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E19AC-CB6E-7472-725D-1CC283A80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97C5-6C7C-C55F-199F-967ACF65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C2950-9EDC-A71D-7ECD-6C041EB8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A64B6-5BC0-BD10-9CE7-60BCD6DB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09464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B8E9-F8F3-D3C1-2722-DA343330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CA3D2-571F-7C61-38F0-12E40EAAE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52E18-B2F9-9115-C55D-0D476E174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BA88C-C0A1-AE8F-0B8C-0D4FC5B6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62230-53ED-4374-5A5F-D2F96421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526B7-C995-7152-84F5-F07F2410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4926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8A77A-38E0-AED1-F435-E8D44734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2B54-5B19-F224-AFEF-B449A2EB3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BAA2-7029-EA45-D4AA-15A422B00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5583FA-3D57-1F4D-93B6-5C183D1DED2B}" type="datetimeFigureOut">
              <a:rPr lang="en-PE" smtClean="0"/>
              <a:t>02/21/2026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3A066-BB9F-F49E-35D4-D9716E364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62C99-0AF0-1D7C-AB8B-8FA269BBC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43130-C744-624B-80ED-8C0B62F4F8B9}" type="slidenum">
              <a:rPr lang="en-PE" smtClean="0"/>
              <a:t>‹Nº›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72210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0908-652B-C322-D356-DFECDC3CD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noProof="1">
                <a:solidFill>
                  <a:srgbClr val="015CAD"/>
                </a:solidFill>
              </a:rPr>
              <a:t>Introducción a la Epidemiología en el campo de la Salud Pública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867F0-7542-EBB7-142C-7C6FCC220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65889"/>
          </a:xfrm>
        </p:spPr>
        <p:txBody>
          <a:bodyPr>
            <a:normAutofit fontScale="92500" lnSpcReduction="20000"/>
          </a:bodyPr>
          <a:lstStyle/>
          <a:p>
            <a:r>
              <a:rPr lang="en-PE" dirty="0">
                <a:solidFill>
                  <a:srgbClr val="015CAD"/>
                </a:solidFill>
              </a:rPr>
              <a:t>César V. M</a:t>
            </a:r>
            <a:r>
              <a:rPr lang="en-US" dirty="0">
                <a:solidFill>
                  <a:srgbClr val="015CAD"/>
                </a:solidFill>
              </a:rPr>
              <a:t>u</a:t>
            </a:r>
            <a:r>
              <a:rPr lang="en-PE" dirty="0">
                <a:solidFill>
                  <a:srgbClr val="015CAD"/>
                </a:solidFill>
              </a:rPr>
              <a:t>nayco Escate, MD, MSc, MPH,DrPH</a:t>
            </a:r>
          </a:p>
          <a:p>
            <a:r>
              <a:rPr lang="en-PE" sz="2000" dirty="0">
                <a:solidFill>
                  <a:srgbClr val="015CAD"/>
                </a:solidFill>
              </a:rPr>
              <a:t>Coordinador del Curso</a:t>
            </a:r>
            <a:endParaRPr lang="es-ES" sz="2000" dirty="0">
              <a:solidFill>
                <a:srgbClr val="015CAD"/>
              </a:solidFill>
            </a:endParaRPr>
          </a:p>
          <a:p>
            <a:endParaRPr lang="en-PE" sz="2000" dirty="0">
              <a:solidFill>
                <a:srgbClr val="015CAD"/>
              </a:solidFill>
            </a:endParaRPr>
          </a:p>
          <a:p>
            <a:r>
              <a:rPr lang="en-PE" dirty="0">
                <a:solidFill>
                  <a:srgbClr val="015CAD"/>
                </a:solidFill>
              </a:rPr>
              <a:t>Libny More Huamán, MD, MSc (Mentor)</a:t>
            </a:r>
          </a:p>
          <a:p>
            <a:r>
              <a:rPr lang="en-PE" dirty="0">
                <a:solidFill>
                  <a:srgbClr val="015CAD"/>
                </a:solidFill>
              </a:rPr>
              <a:t>Jenny Chirinos Saire, Biol, MSc (Mentor)</a:t>
            </a:r>
          </a:p>
        </p:txBody>
      </p:sp>
    </p:spTree>
    <p:extLst>
      <p:ext uri="{BB962C8B-B14F-4D97-AF65-F5344CB8AC3E}">
        <p14:creationId xmlns:p14="http://schemas.microsoft.com/office/powerpoint/2010/main" val="90110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5C178-385E-B5DB-8818-161BC5925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74979-AFE0-B13A-DFFE-FA880DED6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29" y="1340706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Scripts de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1E985-9DCD-F6B4-A573-711F8CF9EF0B}"/>
              </a:ext>
            </a:extLst>
          </p:cNvPr>
          <p:cNvSpPr txBox="1">
            <a:spLocks/>
          </p:cNvSpPr>
          <p:nvPr/>
        </p:nvSpPr>
        <p:spPr>
          <a:xfrm>
            <a:off x="793229" y="2140419"/>
            <a:ext cx="3727339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/>
              <a:t>Son documentos de texto con la extensión de archivo </a:t>
            </a:r>
            <a:r>
              <a:rPr lang="es-ES" b="1">
                <a:latin typeface="Courier New" panose="02070309020205020404" pitchFamily="49" charset="0"/>
                <a:cs typeface="Courier New" panose="02070309020205020404" pitchFamily="49" charset="0"/>
              </a:rPr>
              <a:t>.R</a:t>
            </a:r>
            <a:r>
              <a:rPr lang="es-ES" sz="2400"/>
              <a:t>, por ejemplo: </a:t>
            </a:r>
            <a:r>
              <a:rPr lang="es-ES" sz="2400" i="1"/>
              <a:t>Sesion01.R</a:t>
            </a:r>
            <a:endParaRPr lang="es-ES" sz="2400"/>
          </a:p>
          <a:p>
            <a:r>
              <a:rPr lang="es-ES" sz="2400"/>
              <a:t>R puede leer los códigos escritos en este archivo y los ejecuta</a:t>
            </a:r>
          </a:p>
          <a:p>
            <a:r>
              <a:rPr lang="es-ES" sz="2400"/>
              <a:t>Se recomienda guardar los códigos en un archivo </a:t>
            </a:r>
            <a:r>
              <a:rPr lang="es-ES" sz="2400" b="1">
                <a:latin typeface="Courier New" panose="02070309020205020404" pitchFamily="49" charset="0"/>
                <a:cs typeface="Courier New" panose="02070309020205020404" pitchFamily="49" charset="0"/>
              </a:rPr>
              <a:t>.R</a:t>
            </a:r>
            <a:r>
              <a:rPr lang="es-ES" sz="2400"/>
              <a:t>, de manera que pueda compartirse con otros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E6DD95-0EEB-F501-E86E-E02DE80D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763" y="1630762"/>
            <a:ext cx="6788260" cy="494845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6FBDF89-D2E7-4BE7-3E56-7726C48B86F6}"/>
              </a:ext>
            </a:extLst>
          </p:cNvPr>
          <p:cNvSpPr/>
          <p:nvPr/>
        </p:nvSpPr>
        <p:spPr>
          <a:xfrm>
            <a:off x="5102763" y="1838867"/>
            <a:ext cx="474131" cy="4206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B9E4AA8-47B5-8422-0841-3CF7174C38DA}"/>
              </a:ext>
            </a:extLst>
          </p:cNvPr>
          <p:cNvSpPr/>
          <p:nvPr/>
        </p:nvSpPr>
        <p:spPr>
          <a:xfrm>
            <a:off x="6207665" y="2516200"/>
            <a:ext cx="474131" cy="4206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434A7D8-4335-180D-F48F-1957437AC673}"/>
              </a:ext>
            </a:extLst>
          </p:cNvPr>
          <p:cNvSpPr/>
          <p:nvPr/>
        </p:nvSpPr>
        <p:spPr>
          <a:xfrm>
            <a:off x="9255664" y="2516200"/>
            <a:ext cx="757764" cy="42069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B9CCD7-FCB8-7D33-9B80-8EC2B86334CA}"/>
              </a:ext>
            </a:extLst>
          </p:cNvPr>
          <p:cNvSpPr txBox="1"/>
          <p:nvPr/>
        </p:nvSpPr>
        <p:spPr>
          <a:xfrm>
            <a:off x="9255663" y="2998534"/>
            <a:ext cx="2053165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rgbClr val="7030A0"/>
                </a:solidFill>
              </a:rPr>
              <a:t>EJECUTAR</a:t>
            </a:r>
          </a:p>
          <a:p>
            <a:r>
              <a:rPr lang="es-PE" b="1" dirty="0" err="1"/>
              <a:t>Ctrl</a:t>
            </a:r>
            <a:r>
              <a:rPr lang="es-PE" b="1" dirty="0"/>
              <a:t> + ENTER </a:t>
            </a:r>
            <a:endParaRPr lang="es-PE" sz="3200" b="1" dirty="0">
              <a:solidFill>
                <a:srgbClr val="7030A0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FFCFCD0-37FD-5EFA-898A-65091CC48A3F}"/>
              </a:ext>
            </a:extLst>
          </p:cNvPr>
          <p:cNvGrpSpPr/>
          <p:nvPr/>
        </p:nvGrpSpPr>
        <p:grpSpPr>
          <a:xfrm>
            <a:off x="5201399" y="4350431"/>
            <a:ext cx="6457215" cy="1298290"/>
            <a:chOff x="5246370" y="4035637"/>
            <a:chExt cx="6457215" cy="129829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42DC74D-B642-A045-1DC4-0034BBB4148C}"/>
                </a:ext>
              </a:extLst>
            </p:cNvPr>
            <p:cNvSpPr/>
            <p:nvPr/>
          </p:nvSpPr>
          <p:spPr>
            <a:xfrm>
              <a:off x="5246370" y="5029200"/>
              <a:ext cx="4274820" cy="304727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2262541-DCF4-C712-6C11-5D3F88E7ED18}"/>
                </a:ext>
              </a:extLst>
            </p:cNvPr>
            <p:cNvSpPr/>
            <p:nvPr/>
          </p:nvSpPr>
          <p:spPr>
            <a:xfrm>
              <a:off x="5246370" y="4035637"/>
              <a:ext cx="5269230" cy="304727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46F5B9D2-7382-7E4F-15A7-B1BDC572F7FC}"/>
                </a:ext>
              </a:extLst>
            </p:cNvPr>
            <p:cNvCxnSpPr/>
            <p:nvPr/>
          </p:nvCxnSpPr>
          <p:spPr>
            <a:xfrm flipH="1" flipV="1">
              <a:off x="10549890" y="4351867"/>
              <a:ext cx="571500" cy="67733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E7EB21CD-F2AB-5E13-7CA2-5120711AEF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1190" y="5029200"/>
              <a:ext cx="1600200" cy="17416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13BC7A4-BF68-1517-70E6-3E376F88E82E}"/>
                </a:ext>
              </a:extLst>
            </p:cNvPr>
            <p:cNvSpPr txBox="1"/>
            <p:nvPr/>
          </p:nvSpPr>
          <p:spPr>
            <a:xfrm>
              <a:off x="10327216" y="4784767"/>
              <a:ext cx="1376369" cy="369332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PE" dirty="0"/>
                <a:t>Comentarios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6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C40B8-A334-B595-B8FC-D3B1E6936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9749F-FB61-CF62-E411-058A8D5C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263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Abriendo un script</a:t>
            </a:r>
          </a:p>
        </p:txBody>
      </p:sp>
      <p:pic>
        <p:nvPicPr>
          <p:cNvPr id="3" name="Google Shape;185;p13">
            <a:extLst>
              <a:ext uri="{FF2B5EF4-FFF2-40B4-BE49-F238E27FC236}">
                <a16:creationId xmlns:a16="http://schemas.microsoft.com/office/drawing/2014/main" id="{AA372E14-717E-9971-4CFD-4B6284286D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363383"/>
            <a:ext cx="5002842" cy="449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6;p13">
            <a:extLst>
              <a:ext uri="{FF2B5EF4-FFF2-40B4-BE49-F238E27FC236}">
                <a16:creationId xmlns:a16="http://schemas.microsoft.com/office/drawing/2014/main" id="{B1FEDF91-163B-9E59-AAE5-7E2E6D23EE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3787" y="2363382"/>
            <a:ext cx="4425141" cy="4494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87;p13">
            <a:extLst>
              <a:ext uri="{FF2B5EF4-FFF2-40B4-BE49-F238E27FC236}">
                <a16:creationId xmlns:a16="http://schemas.microsoft.com/office/drawing/2014/main" id="{162A52FC-F945-9C87-9736-21C20FF2C854}"/>
              </a:ext>
            </a:extLst>
          </p:cNvPr>
          <p:cNvCxnSpPr/>
          <p:nvPr/>
        </p:nvCxnSpPr>
        <p:spPr>
          <a:xfrm>
            <a:off x="6568820" y="2700275"/>
            <a:ext cx="51127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" name="Google Shape;188;p13">
            <a:extLst>
              <a:ext uri="{FF2B5EF4-FFF2-40B4-BE49-F238E27FC236}">
                <a16:creationId xmlns:a16="http://schemas.microsoft.com/office/drawing/2014/main" id="{27F7BD48-B74E-FDCA-3124-1975DC3CCD60}"/>
              </a:ext>
            </a:extLst>
          </p:cNvPr>
          <p:cNvCxnSpPr/>
          <p:nvPr/>
        </p:nvCxnSpPr>
        <p:spPr>
          <a:xfrm>
            <a:off x="6721220" y="2852675"/>
            <a:ext cx="51127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" name="Google Shape;189;p13">
            <a:extLst>
              <a:ext uri="{FF2B5EF4-FFF2-40B4-BE49-F238E27FC236}">
                <a16:creationId xmlns:a16="http://schemas.microsoft.com/office/drawing/2014/main" id="{73536825-6476-1992-D52E-E6E6E80F9609}"/>
              </a:ext>
            </a:extLst>
          </p:cNvPr>
          <p:cNvCxnSpPr/>
          <p:nvPr/>
        </p:nvCxnSpPr>
        <p:spPr>
          <a:xfrm>
            <a:off x="730488" y="2513462"/>
            <a:ext cx="51127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" name="Google Shape;190;p13">
            <a:extLst>
              <a:ext uri="{FF2B5EF4-FFF2-40B4-BE49-F238E27FC236}">
                <a16:creationId xmlns:a16="http://schemas.microsoft.com/office/drawing/2014/main" id="{08BBFB27-5D38-11EC-5ED3-8B5D183EE4C7}"/>
              </a:ext>
            </a:extLst>
          </p:cNvPr>
          <p:cNvCxnSpPr/>
          <p:nvPr/>
        </p:nvCxnSpPr>
        <p:spPr>
          <a:xfrm rot="10800000">
            <a:off x="2170913" y="2700275"/>
            <a:ext cx="50389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" name="Google Shape;191;p13">
            <a:extLst>
              <a:ext uri="{FF2B5EF4-FFF2-40B4-BE49-F238E27FC236}">
                <a16:creationId xmlns:a16="http://schemas.microsoft.com/office/drawing/2014/main" id="{BDEBC138-33E5-5FCB-0C51-FD9221983EF7}"/>
              </a:ext>
            </a:extLst>
          </p:cNvPr>
          <p:cNvCxnSpPr/>
          <p:nvPr/>
        </p:nvCxnSpPr>
        <p:spPr>
          <a:xfrm rot="10800000">
            <a:off x="4456913" y="2700275"/>
            <a:ext cx="50389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244ABB-5823-2220-E2D3-354791D142A6}"/>
              </a:ext>
            </a:extLst>
          </p:cNvPr>
          <p:cNvSpPr txBox="1"/>
          <p:nvPr/>
        </p:nvSpPr>
        <p:spPr>
          <a:xfrm>
            <a:off x="2234106" y="1905041"/>
            <a:ext cx="194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Opción 01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C60C96-1F4F-A314-62BF-54897800872B}"/>
              </a:ext>
            </a:extLst>
          </p:cNvPr>
          <p:cNvSpPr txBox="1"/>
          <p:nvPr/>
        </p:nvSpPr>
        <p:spPr>
          <a:xfrm>
            <a:off x="8032222" y="1905041"/>
            <a:ext cx="194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Opción 02</a:t>
            </a:r>
          </a:p>
        </p:txBody>
      </p:sp>
    </p:spTree>
    <p:extLst>
      <p:ext uri="{BB962C8B-B14F-4D97-AF65-F5344CB8AC3E}">
        <p14:creationId xmlns:p14="http://schemas.microsoft.com/office/powerpoint/2010/main" val="230580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FE801-838E-E17D-7CE1-6229EE5AA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4183B-C002-D5F8-809D-F4F81139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91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Abriendo un script</a:t>
            </a:r>
          </a:p>
        </p:txBody>
      </p:sp>
      <p:pic>
        <p:nvPicPr>
          <p:cNvPr id="3" name="Google Shape;185;p13">
            <a:extLst>
              <a:ext uri="{FF2B5EF4-FFF2-40B4-BE49-F238E27FC236}">
                <a16:creationId xmlns:a16="http://schemas.microsoft.com/office/drawing/2014/main" id="{02FF1926-BDD5-50E2-A836-1B8BA0677E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49032"/>
            <a:ext cx="5002842" cy="449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6;p13">
            <a:extLst>
              <a:ext uri="{FF2B5EF4-FFF2-40B4-BE49-F238E27FC236}">
                <a16:creationId xmlns:a16="http://schemas.microsoft.com/office/drawing/2014/main" id="{BEB00D6B-D539-383F-3953-4E96D99525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3787" y="2149031"/>
            <a:ext cx="4425141" cy="4494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oogle Shape;187;p13">
            <a:extLst>
              <a:ext uri="{FF2B5EF4-FFF2-40B4-BE49-F238E27FC236}">
                <a16:creationId xmlns:a16="http://schemas.microsoft.com/office/drawing/2014/main" id="{940D4394-56EF-B142-B1AB-ACE5ECABCA58}"/>
              </a:ext>
            </a:extLst>
          </p:cNvPr>
          <p:cNvCxnSpPr/>
          <p:nvPr/>
        </p:nvCxnSpPr>
        <p:spPr>
          <a:xfrm>
            <a:off x="6568820" y="2485924"/>
            <a:ext cx="51127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6" name="Google Shape;188;p13">
            <a:extLst>
              <a:ext uri="{FF2B5EF4-FFF2-40B4-BE49-F238E27FC236}">
                <a16:creationId xmlns:a16="http://schemas.microsoft.com/office/drawing/2014/main" id="{1B1A6621-EF50-4F95-DDEF-E7BFB794E240}"/>
              </a:ext>
            </a:extLst>
          </p:cNvPr>
          <p:cNvCxnSpPr/>
          <p:nvPr/>
        </p:nvCxnSpPr>
        <p:spPr>
          <a:xfrm>
            <a:off x="6721220" y="2638324"/>
            <a:ext cx="51127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" name="Google Shape;189;p13">
            <a:extLst>
              <a:ext uri="{FF2B5EF4-FFF2-40B4-BE49-F238E27FC236}">
                <a16:creationId xmlns:a16="http://schemas.microsoft.com/office/drawing/2014/main" id="{C02F52A8-08CA-B953-F9E8-C6AE63C11643}"/>
              </a:ext>
            </a:extLst>
          </p:cNvPr>
          <p:cNvCxnSpPr/>
          <p:nvPr/>
        </p:nvCxnSpPr>
        <p:spPr>
          <a:xfrm>
            <a:off x="730488" y="2299111"/>
            <a:ext cx="511277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" name="Google Shape;190;p13">
            <a:extLst>
              <a:ext uri="{FF2B5EF4-FFF2-40B4-BE49-F238E27FC236}">
                <a16:creationId xmlns:a16="http://schemas.microsoft.com/office/drawing/2014/main" id="{7B80998E-CA59-E44F-58D4-658DFB1CDDB0}"/>
              </a:ext>
            </a:extLst>
          </p:cNvPr>
          <p:cNvCxnSpPr/>
          <p:nvPr/>
        </p:nvCxnSpPr>
        <p:spPr>
          <a:xfrm rot="10800000">
            <a:off x="2170913" y="2485924"/>
            <a:ext cx="50389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" name="Google Shape;191;p13">
            <a:extLst>
              <a:ext uri="{FF2B5EF4-FFF2-40B4-BE49-F238E27FC236}">
                <a16:creationId xmlns:a16="http://schemas.microsoft.com/office/drawing/2014/main" id="{25F1C375-75D9-95F2-9274-0ADB7E4652DE}"/>
              </a:ext>
            </a:extLst>
          </p:cNvPr>
          <p:cNvCxnSpPr/>
          <p:nvPr/>
        </p:nvCxnSpPr>
        <p:spPr>
          <a:xfrm rot="10800000">
            <a:off x="4456913" y="2485924"/>
            <a:ext cx="50389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C63FD2-2FED-9DCA-A641-1123F90688E4}"/>
              </a:ext>
            </a:extLst>
          </p:cNvPr>
          <p:cNvSpPr txBox="1"/>
          <p:nvPr/>
        </p:nvSpPr>
        <p:spPr>
          <a:xfrm>
            <a:off x="2234106" y="1690690"/>
            <a:ext cx="194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Opción 01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03497C-2984-C29B-DF79-3E3FB380C176}"/>
              </a:ext>
            </a:extLst>
          </p:cNvPr>
          <p:cNvSpPr txBox="1"/>
          <p:nvPr/>
        </p:nvSpPr>
        <p:spPr>
          <a:xfrm>
            <a:off x="8032222" y="1690690"/>
            <a:ext cx="194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Opción 02</a:t>
            </a:r>
          </a:p>
        </p:txBody>
      </p:sp>
    </p:spTree>
    <p:extLst>
      <p:ext uri="{BB962C8B-B14F-4D97-AF65-F5344CB8AC3E}">
        <p14:creationId xmlns:p14="http://schemas.microsoft.com/office/powerpoint/2010/main" val="324774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934BA-32EB-C882-534B-837D07EB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F6091-62CA-D0C3-8209-AEB931A5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39" y="1490608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Ejecutando código en un script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C85B49B7-13F7-1D89-BF29-7CEA19B325F3}"/>
              </a:ext>
            </a:extLst>
          </p:cNvPr>
          <p:cNvSpPr txBox="1">
            <a:spLocks/>
          </p:cNvSpPr>
          <p:nvPr/>
        </p:nvSpPr>
        <p:spPr>
          <a:xfrm>
            <a:off x="778239" y="2290321"/>
            <a:ext cx="389237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/>
              <a:t>Se puede ejecutar un bloque entero de líneas seleccionando el conjunto de código</a:t>
            </a:r>
          </a:p>
          <a:p>
            <a:pPr algn="just"/>
            <a:r>
              <a:rPr lang="es-ES" sz="2400" b="1" i="1"/>
              <a:t>No olvidar: </a:t>
            </a:r>
            <a:r>
              <a:rPr lang="es-ES" sz="2400"/>
              <a:t>se puede ejecutar el código al presionar </a:t>
            </a:r>
            <a:r>
              <a:rPr lang="es-ES" sz="2400" b="1"/>
              <a:t>Ctrl + Enter </a:t>
            </a:r>
            <a:endParaRPr lang="es-ES" sz="2400" b="1" dirty="0"/>
          </a:p>
        </p:txBody>
      </p:sp>
      <p:pic>
        <p:nvPicPr>
          <p:cNvPr id="4" name="Google Shape;178;p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6705B57-76B9-DD8A-7244-BA8F9B07D9D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590" y="2295599"/>
            <a:ext cx="6623222" cy="4335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27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0B899-2342-69C6-8698-0225B21D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3DE53-ED8E-DD83-74BD-81130902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91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R como calculadora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FD31A9-9EDB-0ECE-7B9E-30C3ECBC5EB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7816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/>
              <a:t>R realiza operaciones matemáticas y lógicas muy avanzadas</a:t>
            </a:r>
            <a:endParaRPr lang="es-PE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229D14-51FF-761C-A677-2DF837DA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193"/>
          <a:stretch/>
        </p:blipFill>
        <p:spPr>
          <a:xfrm>
            <a:off x="6172201" y="1825625"/>
            <a:ext cx="5484379" cy="414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76EA774-3C88-59ED-D811-B070B66C0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38104"/>
              </p:ext>
            </p:extLst>
          </p:nvPr>
        </p:nvGraphicFramePr>
        <p:xfrm>
          <a:off x="838200" y="3067452"/>
          <a:ext cx="4868562" cy="29042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48863">
                  <a:extLst>
                    <a:ext uri="{9D8B030D-6E8A-4147-A177-3AD203B41FA5}">
                      <a16:colId xmlns:a16="http://schemas.microsoft.com/office/drawing/2014/main" val="2921031789"/>
                    </a:ext>
                  </a:extLst>
                </a:gridCol>
                <a:gridCol w="1719699">
                  <a:extLst>
                    <a:ext uri="{9D8B030D-6E8A-4147-A177-3AD203B41FA5}">
                      <a16:colId xmlns:a16="http://schemas.microsoft.com/office/drawing/2014/main" val="2377809442"/>
                    </a:ext>
                  </a:extLst>
                </a:gridCol>
              </a:tblGrid>
              <a:tr h="3005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>
                          <a:effectLst/>
                        </a:rPr>
                        <a:t>OPERACIÓN</a:t>
                      </a:r>
                      <a:endParaRPr lang="es-P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 dirty="0">
                          <a:effectLst/>
                        </a:rPr>
                        <a:t>SINTAXIS</a:t>
                      </a:r>
                      <a:endParaRPr lang="es-P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4106251680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>
                          <a:effectLst/>
                        </a:rPr>
                        <a:t>Adición</a:t>
                      </a:r>
                      <a:endParaRPr lang="es-P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b="1" kern="100" dirty="0">
                          <a:effectLst/>
                        </a:rPr>
                        <a:t>+</a:t>
                      </a:r>
                      <a:endParaRPr lang="es-PE" sz="1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773994203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>
                          <a:effectLst/>
                        </a:rPr>
                        <a:t>Sustracción</a:t>
                      </a:r>
                      <a:endParaRPr lang="es-P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b="1" kern="100">
                          <a:effectLst/>
                        </a:rPr>
                        <a:t>-</a:t>
                      </a:r>
                      <a:endParaRPr lang="es-PE" sz="1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91848687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>
                          <a:effectLst/>
                        </a:rPr>
                        <a:t>Producto</a:t>
                      </a:r>
                      <a:endParaRPr lang="es-P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b="1" kern="100" dirty="0">
                          <a:effectLst/>
                        </a:rPr>
                        <a:t>*</a:t>
                      </a:r>
                      <a:endParaRPr lang="es-PE" sz="1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34251398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>
                          <a:effectLst/>
                        </a:rPr>
                        <a:t>División</a:t>
                      </a:r>
                      <a:endParaRPr lang="es-PE" sz="1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b="1" kern="100" dirty="0">
                          <a:effectLst/>
                        </a:rPr>
                        <a:t>/</a:t>
                      </a:r>
                      <a:endParaRPr lang="es-PE" sz="1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09675668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 dirty="0">
                          <a:effectLst/>
                        </a:rPr>
                        <a:t>División: Cálculo del cociente</a:t>
                      </a:r>
                      <a:endParaRPr lang="es-P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b="1" kern="100" dirty="0">
                          <a:effectLst/>
                        </a:rPr>
                        <a:t>%/%</a:t>
                      </a:r>
                      <a:endParaRPr lang="es-PE" sz="1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253241489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 dirty="0">
                          <a:effectLst/>
                        </a:rPr>
                        <a:t>División: Cálculo del residuo</a:t>
                      </a:r>
                      <a:endParaRPr lang="es-P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b="1" kern="100" dirty="0">
                          <a:effectLst/>
                        </a:rPr>
                        <a:t>%%</a:t>
                      </a:r>
                      <a:endParaRPr lang="es-PE" sz="1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167471251"/>
                  </a:ext>
                </a:extLst>
              </a:tr>
              <a:tr h="325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kern="100" dirty="0">
                          <a:effectLst/>
                        </a:rPr>
                        <a:t>Potencia</a:t>
                      </a:r>
                      <a:endParaRPr lang="es-PE" sz="1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700" b="1" kern="100" dirty="0">
                          <a:effectLst/>
                        </a:rPr>
                        <a:t>^ **</a:t>
                      </a:r>
                      <a:endParaRPr lang="es-PE" sz="1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31921010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1674CB8-D9DC-F947-B519-73CC14CC6B24}"/>
              </a:ext>
            </a:extLst>
          </p:cNvPr>
          <p:cNvSpPr txBox="1"/>
          <p:nvPr/>
        </p:nvSpPr>
        <p:spPr>
          <a:xfrm>
            <a:off x="838200" y="2698120"/>
            <a:ext cx="3895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0" i="0" dirty="0">
                <a:effectLst/>
              </a:rPr>
              <a:t>Principales operadores aritméticos: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6526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2D943-3FF1-5215-0595-0CB227FE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56632-A2B3-E026-AEF4-866CBB62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78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Objetos en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4149C-29C7-BEEF-C93F-FD7A7C516E18}"/>
              </a:ext>
            </a:extLst>
          </p:cNvPr>
          <p:cNvSpPr txBox="1">
            <a:spLocks/>
          </p:cNvSpPr>
          <p:nvPr/>
        </p:nvSpPr>
        <p:spPr>
          <a:xfrm>
            <a:off x="838199" y="2020495"/>
            <a:ext cx="4635843" cy="4661672"/>
          </a:xfrm>
          <a:prstGeom prst="rect">
            <a:avLst/>
          </a:prstGeom>
          <a:solidFill>
            <a:srgbClr val="E1E1FF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ES" sz="2000"/>
              <a:t>En R, “todo es un objeto”</a:t>
            </a:r>
          </a:p>
          <a:p>
            <a:pPr algn="just">
              <a:lnSpc>
                <a:spcPct val="110000"/>
              </a:lnSpc>
            </a:pPr>
            <a:r>
              <a:rPr lang="es-ES" sz="2000"/>
              <a:t>Los objetos pueden ser </a:t>
            </a:r>
            <a:r>
              <a:rPr lang="es-ES" sz="2000" u="sng"/>
              <a:t>solo un dato </a:t>
            </a:r>
            <a:r>
              <a:rPr lang="es-ES" sz="2000"/>
              <a:t>o pueden consistir en </a:t>
            </a:r>
            <a:r>
              <a:rPr lang="es-ES" sz="2000" u="sng"/>
              <a:t>datos estructurados</a:t>
            </a:r>
            <a:r>
              <a:rPr lang="es-ES" sz="2000"/>
              <a:t> (vectores o dataframes)</a:t>
            </a:r>
          </a:p>
          <a:p>
            <a:pPr algn="just">
              <a:lnSpc>
                <a:spcPct val="110000"/>
              </a:lnSpc>
            </a:pPr>
            <a:r>
              <a:rPr lang="es-ES" sz="2000"/>
              <a:t>Para </a:t>
            </a:r>
            <a:r>
              <a:rPr lang="es-ES" sz="2000" b="1">
                <a:solidFill>
                  <a:srgbClr val="7030A0"/>
                </a:solidFill>
              </a:rPr>
              <a:t>crear objetos en R </a:t>
            </a:r>
            <a:r>
              <a:rPr lang="es-ES" sz="2000"/>
              <a:t>se debe usar el </a:t>
            </a:r>
            <a:r>
              <a:rPr lang="es-ES" sz="2000" b="1"/>
              <a:t>operador de asignación “&lt;-”</a:t>
            </a:r>
          </a:p>
          <a:p>
            <a:pPr algn="just">
              <a:lnSpc>
                <a:spcPct val="110000"/>
              </a:lnSpc>
            </a:pPr>
            <a:r>
              <a:rPr lang="es-ES" sz="2000"/>
              <a:t>Los objetos se almacenan en el Entorno de R</a:t>
            </a:r>
          </a:p>
          <a:p>
            <a:pPr algn="just">
              <a:lnSpc>
                <a:spcPct val="110000"/>
              </a:lnSpc>
            </a:pPr>
            <a:r>
              <a:rPr lang="es-ES" sz="2000" b="1"/>
              <a:t>Recuerda: </a:t>
            </a:r>
            <a:r>
              <a:rPr lang="es-ES" sz="2000"/>
              <a:t>Todo lo que almacenes en R son objetos a los que se les asigna un nombre de tu elección</a:t>
            </a:r>
            <a:endParaRPr lang="es-ES" sz="20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2F1D33-F10B-3EFD-6EEE-ABD8F95C374F}"/>
              </a:ext>
            </a:extLst>
          </p:cNvPr>
          <p:cNvSpPr txBox="1">
            <a:spLocks/>
          </p:cNvSpPr>
          <p:nvPr/>
        </p:nvSpPr>
        <p:spPr>
          <a:xfrm>
            <a:off x="5668913" y="2020494"/>
            <a:ext cx="5879757" cy="4661671"/>
          </a:xfrm>
          <a:prstGeom prst="rect">
            <a:avLst/>
          </a:prstGeom>
          <a:solidFill>
            <a:srgbClr val="E1E1FF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/>
              <a:t>Tipo numérico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Ejemplo: </a:t>
            </a:r>
            <a:r>
              <a:rPr lang="es-ES" sz="1800" b="1" i="1" dirty="0">
                <a:solidFill>
                  <a:srgbClr val="7030A0"/>
                </a:solidFill>
              </a:rPr>
              <a:t>semana &lt;- 40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(objeto llamado semana con el valor de 40)</a:t>
            </a:r>
          </a:p>
          <a:p>
            <a:r>
              <a:rPr lang="es-ES" sz="2000" b="1" dirty="0"/>
              <a:t>Tipo nominal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Ejemplo: </a:t>
            </a:r>
            <a:r>
              <a:rPr lang="es-ES" sz="1800" b="1" i="1" dirty="0">
                <a:solidFill>
                  <a:srgbClr val="7030A0"/>
                </a:solidFill>
              </a:rPr>
              <a:t>provincia &lt;- “TUMBES”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(objeto llamado provincia con el valor "TUMBES“)</a:t>
            </a:r>
          </a:p>
          <a:p>
            <a:r>
              <a:rPr lang="es-ES" sz="2000" b="1" dirty="0"/>
              <a:t>Tipo vector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Ejemplo: </a:t>
            </a:r>
            <a:r>
              <a:rPr lang="es-ES" sz="1800" b="1" i="1" dirty="0">
                <a:solidFill>
                  <a:srgbClr val="7030A0"/>
                </a:solidFill>
              </a:rPr>
              <a:t>edad &lt;- c(5, 10, 60, 25, 12)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(un objeto llamado edad que represente una secuencia de edades)</a:t>
            </a:r>
          </a:p>
          <a:p>
            <a:r>
              <a:rPr lang="es-ES" sz="2000" b="1" dirty="0"/>
              <a:t>Tipo base de datos (“</a:t>
            </a:r>
            <a:r>
              <a:rPr lang="es-ES" sz="2000" b="1" dirty="0" err="1"/>
              <a:t>dataframe</a:t>
            </a:r>
            <a:r>
              <a:rPr lang="es-ES" sz="2000" b="1" dirty="0"/>
              <a:t>”)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Ejemplo: </a:t>
            </a:r>
            <a:r>
              <a:rPr lang="es-ES" sz="1800" b="1" i="1" dirty="0" err="1">
                <a:solidFill>
                  <a:srgbClr val="7030A0"/>
                </a:solidFill>
              </a:rPr>
              <a:t>data_fallecidos</a:t>
            </a:r>
            <a:r>
              <a:rPr lang="es-ES" sz="1800" b="1" i="1" dirty="0">
                <a:solidFill>
                  <a:srgbClr val="7030A0"/>
                </a:solidFill>
              </a:rPr>
              <a:t> </a:t>
            </a:r>
            <a:r>
              <a:rPr lang="es-ES" sz="1800" i="1" dirty="0"/>
              <a:t>o </a:t>
            </a:r>
            <a:r>
              <a:rPr lang="es-ES" sz="1800" b="1" i="1" dirty="0">
                <a:solidFill>
                  <a:srgbClr val="7030A0"/>
                </a:solidFill>
              </a:rPr>
              <a:t>data_noti2024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s-ES" sz="1800" i="1" dirty="0"/>
              <a:t>(una base de datos importada a R como archivo de Excel, CSV u otro formato)</a:t>
            </a:r>
          </a:p>
        </p:txBody>
      </p:sp>
    </p:spTree>
    <p:extLst>
      <p:ext uri="{BB962C8B-B14F-4D97-AF65-F5344CB8AC3E}">
        <p14:creationId xmlns:p14="http://schemas.microsoft.com/office/powerpoint/2010/main" val="687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D3805-DAA4-B318-5F2B-47D36C0A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012845F-F247-B39F-A99C-450D11F0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8" y="1160823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ES" dirty="0"/>
              <a:t>Notas sobre la denominación de los objetos</a:t>
            </a:r>
            <a:endParaRPr lang="es-PE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5AF3FAA-BAA2-20DE-6C69-D452E0B56D3C}"/>
              </a:ext>
            </a:extLst>
          </p:cNvPr>
          <p:cNvSpPr txBox="1">
            <a:spLocks/>
          </p:cNvSpPr>
          <p:nvPr/>
        </p:nvSpPr>
        <p:spPr>
          <a:xfrm>
            <a:off x="688295" y="1960536"/>
            <a:ext cx="7317261" cy="4785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/>
              <a:t>Los nombres de los objetos </a:t>
            </a:r>
            <a:r>
              <a:rPr lang="es-ES" sz="2400" b="1"/>
              <a:t>no deben contener espacios</a:t>
            </a:r>
            <a:r>
              <a:rPr lang="es-ES" sz="2400"/>
              <a:t>, pero si se puede utilizar un guión bajo (_) o un punto (.) en su lugar.</a:t>
            </a:r>
          </a:p>
          <a:p>
            <a:pPr algn="just"/>
            <a:r>
              <a:rPr lang="es-ES" sz="2400"/>
              <a:t>Los nombres de los objetos </a:t>
            </a:r>
            <a:r>
              <a:rPr lang="es-ES" sz="2400" b="1"/>
              <a:t>distinguen entre mayúsculas y minúsculas</a:t>
            </a:r>
            <a:r>
              <a:rPr lang="es-ES" sz="2400"/>
              <a:t> (lo que significa que semana_01 es diferente de Semana_01).</a:t>
            </a:r>
          </a:p>
          <a:p>
            <a:pPr algn="just"/>
            <a:r>
              <a:rPr lang="es-ES" sz="2400"/>
              <a:t>Los nombres de los objetos </a:t>
            </a:r>
            <a:r>
              <a:rPr lang="es-ES" sz="2400" b="1"/>
              <a:t>deben empezar por una letra</a:t>
            </a:r>
            <a:r>
              <a:rPr lang="es-ES" sz="2400"/>
              <a:t> (no pueden empezar por un número, como 1 o 2).</a:t>
            </a:r>
          </a:p>
          <a:p>
            <a:pPr algn="just"/>
            <a:r>
              <a:rPr lang="es-ES" sz="2400"/>
              <a:t>Normalmente, los nombres de los objetos </a:t>
            </a:r>
            <a:r>
              <a:rPr lang="es-ES" sz="2400" b="1"/>
              <a:t>se escriben en minúsculas</a:t>
            </a:r>
            <a:r>
              <a:rPr lang="es-ES" sz="2400"/>
              <a:t>, pero se trata de una elección estética.</a:t>
            </a:r>
          </a:p>
          <a:p>
            <a:pPr algn="just"/>
            <a:r>
              <a:rPr lang="es-ES" sz="2400"/>
              <a:t>Mantén los objetos bajo </a:t>
            </a:r>
            <a:r>
              <a:rPr lang="es-ES" sz="2400" b="1"/>
              <a:t>nombres de cortos</a:t>
            </a:r>
            <a:endParaRPr lang="es-PE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C08EA9-4750-7DD9-9C00-402A42968E35}"/>
              </a:ext>
            </a:extLst>
          </p:cNvPr>
          <p:cNvSpPr txBox="1"/>
          <p:nvPr/>
        </p:nvSpPr>
        <p:spPr>
          <a:xfrm>
            <a:off x="8248576" y="2453093"/>
            <a:ext cx="3562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FF0000"/>
                </a:solidFill>
              </a:rPr>
              <a:t>Ejemplos de objetos con nombres incorrectos: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Semana </a:t>
            </a:r>
            <a:r>
              <a:rPr lang="es-ES" sz="2000" dirty="0" err="1"/>
              <a:t>epidemiologica</a:t>
            </a:r>
            <a:endParaRPr lang="es-ES" sz="2000" dirty="0"/>
          </a:p>
          <a:p>
            <a:pPr marL="185738" indent="-1857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3ra_ola_casos_COVID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69D28A-DCAB-2613-8FB6-ED833FABC557}"/>
              </a:ext>
            </a:extLst>
          </p:cNvPr>
          <p:cNvSpPr txBox="1"/>
          <p:nvPr/>
        </p:nvSpPr>
        <p:spPr>
          <a:xfrm>
            <a:off x="8248576" y="4468308"/>
            <a:ext cx="35628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rgbClr val="7030A0"/>
                </a:solidFill>
              </a:rPr>
              <a:t>Ejemplos de objetos con nombres correctos: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000" dirty="0" err="1"/>
              <a:t>semana_epidemiologica</a:t>
            </a:r>
            <a:endParaRPr lang="es-PE" sz="2000" dirty="0"/>
          </a:p>
          <a:p>
            <a:pPr marL="185738" indent="-1857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COVID_3ra_ola</a:t>
            </a:r>
          </a:p>
          <a:p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5394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2C667D-2FDE-CE43-1FE3-A56663315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21ED4-6089-65F5-4243-226B7D71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0725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Operador de asignación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9DB59C-2E59-ECF5-7C24-359C9744F405}"/>
              </a:ext>
            </a:extLst>
          </p:cNvPr>
          <p:cNvSpPr txBox="1">
            <a:spLocks/>
          </p:cNvSpPr>
          <p:nvPr/>
        </p:nvSpPr>
        <p:spPr>
          <a:xfrm>
            <a:off x="838200" y="2110438"/>
            <a:ext cx="5109755" cy="4351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/>
              <a:t>Se emplea para crear objetos asignándoles un valor </a:t>
            </a:r>
          </a:p>
          <a:p>
            <a:pPr algn="just"/>
            <a:r>
              <a:rPr lang="es-ES" sz="2400"/>
              <a:t>Símbolo: </a:t>
            </a:r>
            <a:r>
              <a:rPr lang="es-ES" sz="24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s-ES" sz="2400"/>
              <a:t>  (parece una flecha)</a:t>
            </a:r>
          </a:p>
          <a:p>
            <a:pPr algn="just"/>
            <a:r>
              <a:rPr lang="es-ES" sz="2400"/>
              <a:t>Toma el valor del lado derecho y lo asigna al nombre del lado izquierdo. </a:t>
            </a:r>
          </a:p>
          <a:p>
            <a:r>
              <a:rPr lang="es-ES" sz="2400"/>
              <a:t>Orden estándar: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400">
                <a:latin typeface="Courier New" panose="02070309020205020404" pitchFamily="49" charset="0"/>
                <a:cs typeface="Courier New" panose="02070309020205020404" pitchFamily="49" charset="0"/>
              </a:rPr>
              <a:t>nombre_objeto &lt;- valor </a:t>
            </a:r>
          </a:p>
          <a:p>
            <a:r>
              <a:rPr lang="es-ES" sz="2400"/>
              <a:t>Atajo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3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Alt</a:t>
            </a:r>
            <a:r>
              <a:rPr lang="es-ES" sz="3200"/>
              <a:t>    +     </a:t>
            </a:r>
            <a:r>
              <a:rPr lang="es-ES" sz="3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</a:t>
            </a:r>
            <a:endParaRPr lang="es-ES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6FEA7F-8580-490F-4EAF-293FCE70E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6" y="1463898"/>
            <a:ext cx="5405846" cy="513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3BD582-3CF3-8139-CF91-96D58163CD99}"/>
              </a:ext>
            </a:extLst>
          </p:cNvPr>
          <p:cNvSpPr/>
          <p:nvPr/>
        </p:nvSpPr>
        <p:spPr>
          <a:xfrm>
            <a:off x="7759337" y="2110438"/>
            <a:ext cx="378823" cy="21454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1444BA0-8853-F8C7-23B2-83594B392F38}"/>
              </a:ext>
            </a:extLst>
          </p:cNvPr>
          <p:cNvSpPr/>
          <p:nvPr/>
        </p:nvSpPr>
        <p:spPr>
          <a:xfrm>
            <a:off x="2375453" y="5688278"/>
            <a:ext cx="834888" cy="713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CFAE52-9D30-79FB-275E-15720DA98E85}"/>
              </a:ext>
            </a:extLst>
          </p:cNvPr>
          <p:cNvSpPr/>
          <p:nvPr/>
        </p:nvSpPr>
        <p:spPr>
          <a:xfrm>
            <a:off x="3868498" y="5688278"/>
            <a:ext cx="623989" cy="713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0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21A2F-2610-BF30-2A81-ACD49BAE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336EC04-05FC-C8D8-8CF9-C8AC2DAF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581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Funciones en R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8E221EA-2898-7DB5-A975-E00C73B0B6D0}"/>
              </a:ext>
            </a:extLst>
          </p:cNvPr>
          <p:cNvSpPr txBox="1">
            <a:spLocks/>
          </p:cNvSpPr>
          <p:nvPr/>
        </p:nvSpPr>
        <p:spPr>
          <a:xfrm>
            <a:off x="838200" y="1975525"/>
            <a:ext cx="10515600" cy="3455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/>
              <a:t>Las </a:t>
            </a:r>
            <a:r>
              <a:rPr lang="es-ES" sz="2400" b="1"/>
              <a:t>funciones </a:t>
            </a:r>
            <a:r>
              <a:rPr lang="es-ES" sz="2400"/>
              <a:t>son el núcleo del uso de R, y son la forma de realizar tareas más complejas.</a:t>
            </a:r>
          </a:p>
          <a:p>
            <a:pPr algn="just"/>
            <a:r>
              <a:rPr lang="es-ES" sz="2400"/>
              <a:t>Una función se caracteriza por: </a:t>
            </a:r>
            <a:r>
              <a:rPr lang="es-ES" sz="2400" b="1"/>
              <a:t>1) recibir entradas</a:t>
            </a:r>
            <a:r>
              <a:rPr lang="es-ES" sz="2400"/>
              <a:t>, </a:t>
            </a:r>
            <a:r>
              <a:rPr lang="es-ES" sz="2400" b="1"/>
              <a:t>2) ejecutar una acción (tarea) </a:t>
            </a:r>
            <a:r>
              <a:rPr lang="es-ES" sz="2400"/>
              <a:t>con esas entradas y, </a:t>
            </a:r>
            <a:r>
              <a:rPr lang="es-ES" sz="2400" b="1"/>
              <a:t>3) producir un resultado</a:t>
            </a:r>
            <a:r>
              <a:rPr lang="es-ES" sz="2400"/>
              <a:t>. El resultado depende de la función.</a:t>
            </a:r>
          </a:p>
          <a:p>
            <a:pPr algn="just"/>
            <a:r>
              <a:rPr lang="es-ES" sz="2400"/>
              <a:t>Denotación de una función: </a:t>
            </a:r>
            <a:r>
              <a:rPr lang="es-ES" sz="24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funcion( )</a:t>
            </a:r>
          </a:p>
          <a:p>
            <a:pPr algn="just"/>
            <a:r>
              <a:rPr lang="es-ES" sz="2400"/>
              <a:t>Las funciones operan sobre un objeto dentro del paréntesis de la función.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b="1" i="1"/>
              <a:t>Ejemplo 1:  </a:t>
            </a:r>
            <a:r>
              <a:rPr lang="es-ES" sz="20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sum() </a:t>
            </a:r>
            <a:r>
              <a:rPr lang="es-ES" sz="2000"/>
              <a:t>acepta valores numéricos y devuelve la suma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b="1" i="1"/>
              <a:t>Ejemplo 2:  </a:t>
            </a:r>
            <a:r>
              <a:rPr lang="es-ES" sz="20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mean() </a:t>
            </a:r>
            <a:r>
              <a:rPr lang="es-ES" sz="2000"/>
              <a:t>acepta valores numéricos y devuelve la media</a:t>
            </a:r>
          </a:p>
          <a:p>
            <a:pPr marL="182563" indent="0" algn="just">
              <a:buFont typeface="Arial" panose="020B0604020202020204" pitchFamily="34" charset="0"/>
              <a:buNone/>
            </a:pPr>
            <a:endParaRPr lang="es-ES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76E964-9072-C295-2475-9CEBE3E05F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71280"/>
          <a:stretch/>
        </p:blipFill>
        <p:spPr>
          <a:xfrm>
            <a:off x="6086099" y="5565819"/>
            <a:ext cx="4246988" cy="1143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196EC7-77E9-3FAE-6802-AA98DFF22F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279"/>
          <a:stretch/>
        </p:blipFill>
        <p:spPr>
          <a:xfrm>
            <a:off x="1458623" y="5565819"/>
            <a:ext cx="4246988" cy="11439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96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2027F-1CDF-2239-EFEF-2E4299DC3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2F1BB-4F3F-F6B8-161C-8F6235DD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784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Funciones estadísticas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CD9389-542B-AA96-4F9E-02E5B808E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31494"/>
              </p:ext>
            </p:extLst>
          </p:nvPr>
        </p:nvGraphicFramePr>
        <p:xfrm>
          <a:off x="838200" y="2283386"/>
          <a:ext cx="10515600" cy="41021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739216">
                  <a:extLst>
                    <a:ext uri="{9D8B030D-6E8A-4147-A177-3AD203B41FA5}">
                      <a16:colId xmlns:a16="http://schemas.microsoft.com/office/drawing/2014/main" val="1811143536"/>
                    </a:ext>
                  </a:extLst>
                </a:gridCol>
                <a:gridCol w="3388192">
                  <a:extLst>
                    <a:ext uri="{9D8B030D-6E8A-4147-A177-3AD203B41FA5}">
                      <a16:colId xmlns:a16="http://schemas.microsoft.com/office/drawing/2014/main" val="3525628306"/>
                    </a:ext>
                  </a:extLst>
                </a:gridCol>
                <a:gridCol w="3388192">
                  <a:extLst>
                    <a:ext uri="{9D8B030D-6E8A-4147-A177-3AD203B41FA5}">
                      <a16:colId xmlns:a16="http://schemas.microsoft.com/office/drawing/2014/main" val="4050509186"/>
                    </a:ext>
                  </a:extLst>
                </a:gridCol>
              </a:tblGrid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Objetivo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Función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Argumentos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757536287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media (promedio)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mean( 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mean(x, na.rm=T)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92980702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mediana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median( 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median(x, na.rm=T)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02613396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desviación estándar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sd( 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sd(x, na.rm=T)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24081925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percentiles*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 dirty="0" err="1">
                          <a:effectLst/>
                        </a:rPr>
                        <a:t>quantile</a:t>
                      </a:r>
                      <a:r>
                        <a:rPr lang="es-PE" sz="2000" kern="100" dirty="0">
                          <a:effectLst/>
                        </a:rPr>
                        <a:t>( )</a:t>
                      </a:r>
                      <a:endParaRPr lang="es-P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quantile(x)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653124258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suma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sum( 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sum(x, na.rm=T)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787577009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valor mínimo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min( 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min(x, na.rm=T)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65006454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valor máximo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max( 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max(x, na.rm=T)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852344788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rango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range( )</a:t>
                      </a:r>
                      <a:endParaRPr lang="es-P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</a:rPr>
                        <a:t>range(x, na.rm=T)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08638467"/>
                  </a:ext>
                </a:extLst>
              </a:tr>
              <a:tr h="392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resumen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>
                          <a:effectLst/>
                        </a:rPr>
                        <a:t>summary( )</a:t>
                      </a:r>
                      <a:endParaRPr lang="es-PE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kern="100" dirty="0" err="1">
                          <a:effectLst/>
                        </a:rPr>
                        <a:t>summary</a:t>
                      </a:r>
                      <a:r>
                        <a:rPr lang="es-PE" sz="2000" kern="100" dirty="0">
                          <a:effectLst/>
                        </a:rPr>
                        <a:t>(x)</a:t>
                      </a:r>
                      <a:endParaRPr lang="es-PE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400516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7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AF2C-6F53-ABFB-425A-1AE7D6FF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093"/>
            <a:ext cx="10515600" cy="1310553"/>
          </a:xfrm>
        </p:spPr>
        <p:txBody>
          <a:bodyPr/>
          <a:lstStyle/>
          <a:p>
            <a:r>
              <a:rPr lang="es-ES" dirty="0">
                <a:solidFill>
                  <a:srgbClr val="015CAD"/>
                </a:solidFill>
              </a:rPr>
              <a:t>Sesión 01: Introducción a R</a:t>
            </a:r>
            <a:endParaRPr lang="en-PE" dirty="0">
              <a:solidFill>
                <a:srgbClr val="015CA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D0926-C3B7-F775-EAE0-73D1913B2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96009"/>
            <a:ext cx="10515600" cy="417772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dirty="0">
                <a:solidFill>
                  <a:srgbClr val="015CAD"/>
                </a:solidFill>
              </a:rPr>
              <a:t>Familiarizarse con la interfaz de RStudio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dirty="0">
                <a:solidFill>
                  <a:srgbClr val="015CAD"/>
                </a:solidFill>
              </a:rPr>
              <a:t>Crear un nuevo script de R y ejecutar los primeros “códigos”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dirty="0">
                <a:solidFill>
                  <a:srgbClr val="015CAD"/>
                </a:solidFill>
              </a:rPr>
              <a:t>Crear y modificar objetos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dirty="0">
                <a:solidFill>
                  <a:srgbClr val="015CAD"/>
                </a:solidFill>
              </a:rPr>
              <a:t>Aprender la sintaxis básica de R, operadores y funciones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dirty="0">
                <a:solidFill>
                  <a:srgbClr val="015CAD"/>
                </a:solidFill>
              </a:rPr>
              <a:t>Instalar y cargar paquetes de 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dirty="0">
                <a:solidFill>
                  <a:srgbClr val="015CAD"/>
                </a:solidFill>
              </a:rPr>
              <a:t>Importar una base de datos a R</a:t>
            </a:r>
          </a:p>
        </p:txBody>
      </p:sp>
    </p:spTree>
    <p:extLst>
      <p:ext uri="{BB962C8B-B14F-4D97-AF65-F5344CB8AC3E}">
        <p14:creationId xmlns:p14="http://schemas.microsoft.com/office/powerpoint/2010/main" val="2607317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0F1AC-F1F5-033F-A598-8430483B6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7F827-E705-058D-65CA-61EAB69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91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ES" dirty="0"/>
              <a:t>Función </a:t>
            </a:r>
            <a:r>
              <a:rPr lang="es-E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  <a:r>
              <a:rPr lang="es-ES" dirty="0"/>
              <a:t> y creación de vectores</a:t>
            </a:r>
            <a:endParaRPr lang="es-PE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420DA-8592-2E96-29B2-4E0DD069AD33}"/>
              </a:ext>
            </a:extLst>
          </p:cNvPr>
          <p:cNvSpPr txBox="1">
            <a:spLocks/>
          </p:cNvSpPr>
          <p:nvPr/>
        </p:nvSpPr>
        <p:spPr>
          <a:xfrm>
            <a:off x="838199" y="1825626"/>
            <a:ext cx="10515599" cy="133558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/>
              <a:t>Al objeto creado por la función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c() </a:t>
            </a:r>
            <a:r>
              <a:rPr lang="es-ES"/>
              <a:t>lo llamaremos vector. </a:t>
            </a:r>
          </a:p>
          <a:p>
            <a:pPr algn="just"/>
            <a:r>
              <a:rPr lang="es-ES"/>
              <a:t>Un </a:t>
            </a:r>
            <a:r>
              <a:rPr lang="es-ES" b="1"/>
              <a:t>vector</a:t>
            </a:r>
            <a:r>
              <a:rPr lang="es-ES"/>
              <a:t> es una unidad de varios valores, que deben ser de la misma clase (todos numéricos, todos nominales, todos lógicos, etc.) y deben estar separados por comas.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769A13-CA6F-6283-D878-08297B5B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8077"/>
            <a:ext cx="10515600" cy="28207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ECDF1C-D16A-FF6D-17B2-FD5472035C8D}"/>
              </a:ext>
            </a:extLst>
          </p:cNvPr>
          <p:cNvSpPr txBox="1"/>
          <p:nvPr/>
        </p:nvSpPr>
        <p:spPr>
          <a:xfrm>
            <a:off x="5233850" y="6068879"/>
            <a:ext cx="6119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“c” representa el término “concatenar”, porque esta función combina los valores dentro de una unidad.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C9BBEA0-735B-A3E3-B8F5-AD0684F4B86E}"/>
              </a:ext>
            </a:extLst>
          </p:cNvPr>
          <p:cNvSpPr/>
          <p:nvPr/>
        </p:nvSpPr>
        <p:spPr>
          <a:xfrm>
            <a:off x="2455817" y="4372878"/>
            <a:ext cx="3043646" cy="7738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92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6BF09-80C3-2190-8FA1-2BEFD04E7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AA494-34C8-BB7D-F2F6-EF11A72B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91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Argumentos de las funciones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584AE-65E3-38F4-4DF7-D9F431E803B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04820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/>
              <a:t>La mayoría de las funciones en R tienen argumentos con nombres, los cuales permiten especificar los parámetros con los que operará la función.</a:t>
            </a:r>
          </a:p>
          <a:p>
            <a:pPr algn="just"/>
            <a:r>
              <a:rPr lang="es-ES"/>
              <a:t>Los argumentos se escriben dentro de los paréntesis de la función.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D1EA5-E95F-5041-A4A8-D6DE6B8F7396}"/>
              </a:ext>
            </a:extLst>
          </p:cNvPr>
          <p:cNvSpPr txBox="1"/>
          <p:nvPr/>
        </p:nvSpPr>
        <p:spPr>
          <a:xfrm>
            <a:off x="1113610" y="3086685"/>
            <a:ext cx="10240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2400" b="1" i="1" dirty="0"/>
              <a:t>Por ejemplo: </a:t>
            </a:r>
            <a:r>
              <a:rPr lang="es-ES" sz="2400" dirty="0"/>
              <a:t>la función </a:t>
            </a:r>
            <a:r>
              <a:rPr lang="es-E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paste() </a:t>
            </a:r>
            <a:r>
              <a:rPr lang="es-ES" sz="2400" dirty="0"/>
              <a:t>acepta valores y los combina.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87F649-2DCC-50FF-F057-87DF5B75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68" y="3761207"/>
            <a:ext cx="8623663" cy="272079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5E30BA4-2A1E-3D53-E834-9F8D3AAF0C3C}"/>
              </a:ext>
            </a:extLst>
          </p:cNvPr>
          <p:cNvSpPr/>
          <p:nvPr/>
        </p:nvSpPr>
        <p:spPr>
          <a:xfrm>
            <a:off x="9274629" y="4754880"/>
            <a:ext cx="953588" cy="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9250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09539-B46D-8660-8CBA-E7CA3AA7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4ABDF-53C8-3950-9584-2AC03285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20784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Documentación: Obteniendo ayuda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23C84-C04B-0057-300C-304FB69DCECF}"/>
              </a:ext>
            </a:extLst>
          </p:cNvPr>
          <p:cNvSpPr txBox="1">
            <a:spLocks/>
          </p:cNvSpPr>
          <p:nvPr/>
        </p:nvSpPr>
        <p:spPr>
          <a:xfrm>
            <a:off x="914400" y="2020497"/>
            <a:ext cx="5181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b="1" i="1"/>
              <a:t>De funciones:</a:t>
            </a:r>
          </a:p>
          <a:p>
            <a:r>
              <a:rPr lang="es-ES"/>
              <a:t>En la documentación de la función se pueden leer los argumentos y cualquier valor establecido por defecto. </a:t>
            </a:r>
          </a:p>
          <a:p>
            <a:r>
              <a:rPr lang="es-ES"/>
              <a:t>Emplear la función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help() </a:t>
            </a:r>
            <a:r>
              <a:rPr lang="es-ES"/>
              <a:t>o usar el operador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Ejemplo: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help(mean) </a:t>
            </a:r>
            <a:r>
              <a:rPr lang="es-ES"/>
              <a:t>o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?mean</a:t>
            </a:r>
          </a:p>
          <a:p>
            <a:r>
              <a:rPr lang="es-ES"/>
              <a:t>R mostrará la información relacionada a la función mean en el panel de ayuda (Help)</a:t>
            </a:r>
            <a:endParaRPr lang="es-ES" dirty="0"/>
          </a:p>
        </p:txBody>
      </p:sp>
      <p:pic>
        <p:nvPicPr>
          <p:cNvPr id="4" name="Google Shape;382;p37">
            <a:extLst>
              <a:ext uri="{FF2B5EF4-FFF2-40B4-BE49-F238E27FC236}">
                <a16:creationId xmlns:a16="http://schemas.microsoft.com/office/drawing/2014/main" id="{9E16EEE1-3195-E7BA-A41B-AF78E395BA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00" r="64728" b="68201"/>
          <a:stretch/>
        </p:blipFill>
        <p:spPr>
          <a:xfrm>
            <a:off x="6670374" y="2252272"/>
            <a:ext cx="3940476" cy="163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oogle Shape;382;p37">
            <a:extLst>
              <a:ext uri="{FF2B5EF4-FFF2-40B4-BE49-F238E27FC236}">
                <a16:creationId xmlns:a16="http://schemas.microsoft.com/office/drawing/2014/main" id="{9FD7C90B-1D32-4BE4-C78A-E68FDC9E71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1984" t="36268"/>
          <a:stretch/>
        </p:blipFill>
        <p:spPr>
          <a:xfrm>
            <a:off x="6419852" y="3890572"/>
            <a:ext cx="4190998" cy="269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43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7C7B38-FFF2-EA05-E4BA-60934045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5381D-0860-F22E-2EE3-3C096131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30" y="1370686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Documentación: Obteniendo ayuda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C9F680F8-35FA-0480-8036-2A17CCE331EE}"/>
              </a:ext>
            </a:extLst>
          </p:cNvPr>
          <p:cNvSpPr txBox="1">
            <a:spLocks/>
          </p:cNvSpPr>
          <p:nvPr/>
        </p:nvSpPr>
        <p:spPr>
          <a:xfrm>
            <a:off x="6127230" y="2170399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PE"/>
          </a:p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2F47433C-69F7-A86F-6821-C11CF97E1AE3}"/>
              </a:ext>
            </a:extLst>
          </p:cNvPr>
          <p:cNvSpPr txBox="1">
            <a:spLocks/>
          </p:cNvSpPr>
          <p:nvPr/>
        </p:nvSpPr>
        <p:spPr>
          <a:xfrm>
            <a:off x="793230" y="2170399"/>
            <a:ext cx="5181600" cy="2870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b="1" i="1"/>
              <a:t>De términos o conceptos:</a:t>
            </a:r>
          </a:p>
          <a:p>
            <a:r>
              <a:rPr lang="es-ES"/>
              <a:t>Emplear el operador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  <a:r>
              <a:rPr lang="es-ES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Por ejemplo: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??regression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R buscará las funciones y paquetes instalados que traten sobre regresión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pic>
        <p:nvPicPr>
          <p:cNvPr id="5" name="Google Shape;392;g2c63fedbaf0_0_0">
            <a:extLst>
              <a:ext uri="{FF2B5EF4-FFF2-40B4-BE49-F238E27FC236}">
                <a16:creationId xmlns:a16="http://schemas.microsoft.com/office/drawing/2014/main" id="{53134F4D-0D86-22B0-B6BC-2486903A8F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" r="51674" b="79578"/>
          <a:stretch/>
        </p:blipFill>
        <p:spPr>
          <a:xfrm>
            <a:off x="1307580" y="5176309"/>
            <a:ext cx="3448050" cy="100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4;g2c63fedbaf0_0_0">
            <a:extLst>
              <a:ext uri="{FF2B5EF4-FFF2-40B4-BE49-F238E27FC236}">
                <a16:creationId xmlns:a16="http://schemas.microsoft.com/office/drawing/2014/main" id="{ADB2E0CA-8514-DB1C-F7F0-3F270F5C57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6372" t="33831"/>
          <a:stretch/>
        </p:blipFill>
        <p:spPr>
          <a:xfrm>
            <a:off x="6127230" y="2170399"/>
            <a:ext cx="466725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757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DB461-EE26-E2FA-5CC1-4579731A0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B28F9-D1EB-907C-6F10-67AE8AC0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715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Paquetes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75827-84A8-F2A5-D6FB-CD89EA920518}"/>
              </a:ext>
            </a:extLst>
          </p:cNvPr>
          <p:cNvSpPr txBox="1">
            <a:spLocks/>
          </p:cNvSpPr>
          <p:nvPr/>
        </p:nvSpPr>
        <p:spPr>
          <a:xfrm>
            <a:off x="838200" y="2125427"/>
            <a:ext cx="6096000" cy="4308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b="1"/>
              <a:t>R puede ser expandido con paquetes</a:t>
            </a:r>
            <a:r>
              <a:rPr lang="es-ES" sz="2400"/>
              <a:t>. </a:t>
            </a:r>
          </a:p>
          <a:p>
            <a:pPr algn="just"/>
            <a:r>
              <a:rPr lang="es-ES" sz="2400"/>
              <a:t>La </a:t>
            </a:r>
            <a:r>
              <a:rPr lang="es-ES" sz="2400" b="1">
                <a:solidFill>
                  <a:srgbClr val="7030A0"/>
                </a:solidFill>
              </a:rPr>
              <a:t>comunidad de R </a:t>
            </a:r>
            <a:r>
              <a:rPr lang="es-ES" sz="2400"/>
              <a:t>ha construido paquetes que incluyen diversas funciones tanto como para hacer tareas específicas, así como generales.</a:t>
            </a:r>
          </a:p>
          <a:p>
            <a:pPr algn="just"/>
            <a:r>
              <a:rPr lang="es-ES" sz="2400"/>
              <a:t>Los paquetes son </a:t>
            </a:r>
            <a:r>
              <a:rPr lang="es-ES" sz="2400" b="1"/>
              <a:t>colecciones de funciones relacionadas </a:t>
            </a:r>
            <a:r>
              <a:rPr lang="es-ES" sz="2400"/>
              <a:t>diseñadas para atender una tarea. Estos paquetes pueden ser descargados y utilizados.</a:t>
            </a:r>
          </a:p>
          <a:p>
            <a:pPr algn="just"/>
            <a:r>
              <a:rPr lang="es-ES" sz="2400"/>
              <a:t>Los paquetes agregan gran versatilidad a R, y hacen que este no tenga comparación con otros lenguajes o software disponibles.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CED47D-9328-1FFA-FEE3-44C829671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94" y="2125428"/>
            <a:ext cx="4194106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C49ACE-253B-B1A6-1E78-56646246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17E92-2C84-B2CA-0FDA-76675ADD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10725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Instalación y carga de paquetes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99D81-99E7-2B92-7907-1EFED7186BA7}"/>
              </a:ext>
            </a:extLst>
          </p:cNvPr>
          <p:cNvSpPr txBox="1">
            <a:spLocks/>
          </p:cNvSpPr>
          <p:nvPr/>
        </p:nvSpPr>
        <p:spPr>
          <a:xfrm>
            <a:off x="914400" y="2199889"/>
            <a:ext cx="5181600" cy="4436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s-ES" sz="3800" b="1"/>
              <a:t>Funciones {base} de R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/>
              <a:t>Existen funciones {base} de R para instalar y cargar paquetes:</a:t>
            </a:r>
          </a:p>
          <a:p>
            <a:pPr marL="0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s-ES" b="1"/>
              <a:t>Para instalar paquetes: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install.packages( 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/>
              <a:t>Se escribe el nombre del paquete dentro del paréntesis usando comillas</a:t>
            </a:r>
          </a:p>
          <a:p>
            <a:pPr marL="447675" indent="0" algn="just">
              <a:buFont typeface="Arial" panose="020B0604020202020204" pitchFamily="34" charset="0"/>
              <a:buNone/>
            </a:pPr>
            <a:r>
              <a:rPr lang="es-ES" sz="2600" b="1" i="1"/>
              <a:t>Ejemplo: </a:t>
            </a:r>
            <a:r>
              <a:rPr lang="es-ES" sz="2600"/>
              <a:t>install.packages("janitor")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/>
              <a:t>Si se requiere instalar varios paquetes en un solo comando, se usa un vector de palabras c( ).</a:t>
            </a:r>
          </a:p>
          <a:p>
            <a:pPr marL="447675" indent="0" algn="just">
              <a:buFont typeface="Arial" panose="020B0604020202020204" pitchFamily="34" charset="0"/>
              <a:buNone/>
            </a:pPr>
            <a:r>
              <a:rPr lang="es-ES" sz="2600" b="1" i="1"/>
              <a:t>Ejemplo: </a:t>
            </a:r>
            <a:r>
              <a:rPr lang="es-ES" sz="2600"/>
              <a:t>install.packages(c("janitor", "rio", "here"))</a:t>
            </a:r>
          </a:p>
          <a:p>
            <a:pPr marL="0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s-ES" b="1"/>
              <a:t>Para cargar un paquete: </a:t>
            </a:r>
            <a:r>
              <a:rPr lang="es-E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library()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900"/>
              <a:t>Se debe cargar los paquetes cada vez que inicie R.</a:t>
            </a:r>
          </a:p>
          <a:p>
            <a:pPr marL="447675" indent="0" algn="just">
              <a:buFont typeface="Arial" panose="020B0604020202020204" pitchFamily="34" charset="0"/>
              <a:buNone/>
            </a:pPr>
            <a:r>
              <a:rPr lang="es-ES" sz="2600" b="1" i="1"/>
              <a:t>Ejemplo: </a:t>
            </a:r>
            <a:r>
              <a:rPr lang="es-ES" sz="2600"/>
              <a:t>library(janitor)</a:t>
            </a:r>
            <a:endParaRPr lang="es-ES" sz="26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E2A89C-A181-E3B8-7351-A457E4CF6825}"/>
              </a:ext>
            </a:extLst>
          </p:cNvPr>
          <p:cNvSpPr txBox="1">
            <a:spLocks/>
          </p:cNvSpPr>
          <p:nvPr/>
        </p:nvSpPr>
        <p:spPr>
          <a:xfrm>
            <a:off x="6248400" y="2199889"/>
            <a:ext cx="5181600" cy="4436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s-ES" sz="3800" b="1"/>
              <a:t>Paquete “pacman”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900"/>
              <a:t>Su función </a:t>
            </a:r>
            <a:r>
              <a:rPr lang="es-ES" sz="29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p_load() </a:t>
            </a:r>
            <a:r>
              <a:rPr lang="es-ES" sz="2900"/>
              <a:t>permite instalar y cargar automáticamente otros paquetes.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900"/>
              <a:t>Solo instala los paquetes si no está ya instalado.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900"/>
              <a:t>La sintaxis es bastante sencilla: los nombres de los paquetes se colocan entre paréntesis, separados por comas. </a:t>
            </a:r>
          </a:p>
          <a:p>
            <a:pPr marL="536575" indent="0" algn="just">
              <a:buFont typeface="Arial" panose="020B0604020202020204" pitchFamily="34" charset="0"/>
              <a:buNone/>
            </a:pPr>
            <a:r>
              <a:rPr lang="es-ES" sz="2600" b="1" i="1"/>
              <a:t>Ejemplo: </a:t>
            </a:r>
          </a:p>
          <a:p>
            <a:pPr marL="536575" indent="0" algn="just">
              <a:buFont typeface="Arial" panose="020B0604020202020204" pitchFamily="34" charset="0"/>
              <a:buNone/>
            </a:pPr>
            <a:r>
              <a:rPr lang="es-ES" sz="2900" b="1">
                <a:latin typeface="Courier New" panose="02070309020205020404" pitchFamily="49" charset="0"/>
                <a:cs typeface="Courier New" panose="02070309020205020404" pitchFamily="49" charset="0"/>
              </a:rPr>
              <a:t>pacman::p_load(ggplot2, dplyr)</a:t>
            </a:r>
          </a:p>
          <a:p>
            <a:pPr marL="536575" indent="0" algn="just">
              <a:buFont typeface="Arial" panose="020B0604020202020204" pitchFamily="34" charset="0"/>
              <a:buNone/>
            </a:pPr>
            <a:endParaRPr lang="es-ES" sz="2900" i="1"/>
          </a:p>
          <a:p>
            <a:pPr marL="536575" indent="0" algn="just">
              <a:buFont typeface="Arial" panose="020B0604020202020204" pitchFamily="34" charset="0"/>
              <a:buNone/>
            </a:pPr>
            <a:r>
              <a:rPr lang="es-ES" sz="2900" i="1"/>
              <a:t>Tambien se puede ejecutar directamente: </a:t>
            </a:r>
          </a:p>
          <a:p>
            <a:pPr marL="536575" indent="0" algn="just">
              <a:buFont typeface="Arial" panose="020B0604020202020204" pitchFamily="34" charset="0"/>
              <a:buNone/>
            </a:pPr>
            <a:r>
              <a:rPr lang="es-ES" sz="2900" b="1">
                <a:latin typeface="Courier New" panose="02070309020205020404" pitchFamily="49" charset="0"/>
                <a:cs typeface="Courier New" panose="02070309020205020404" pitchFamily="49" charset="0"/>
              </a:rPr>
              <a:t>p_load(ggplot2, dplyr)</a:t>
            </a:r>
            <a:endParaRPr lang="es-ES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3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C3E37-D6E6-E013-92F3-502E2CC7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2E838-0694-3BD2-5F2D-B7E96D20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55696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ES" dirty="0"/>
              <a:t>Importar / exportar una base de datos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F8CAB7-D5C1-BA15-E242-0E6D8B9BE379}"/>
              </a:ext>
            </a:extLst>
          </p:cNvPr>
          <p:cNvSpPr txBox="1">
            <a:spLocks/>
          </p:cNvSpPr>
          <p:nvPr/>
        </p:nvSpPr>
        <p:spPr>
          <a:xfrm>
            <a:off x="914400" y="2244860"/>
            <a:ext cx="5181600" cy="4247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s-ES" b="1"/>
              <a:t>Funciones {base} de R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200"/>
              <a:t>Existe funciones {base} de R para importar y exportar datos, pero pueden ser confusas y difíciles de recordar.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200"/>
              <a:t>La mayor desventaja de su uso es que las funciones son diferentes para importar distintos tipos de archivos a R 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sz="2200" b="1"/>
              <a:t>Por ejemplo: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sz="2200"/>
              <a:t>.xlsx, .csv, .tsv, .txt</a:t>
            </a:r>
            <a:endParaRPr lang="es-ES" sz="2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EAA279-0BDA-B2A0-F3E2-28AB1D5120A7}"/>
              </a:ext>
            </a:extLst>
          </p:cNvPr>
          <p:cNvSpPr txBox="1">
            <a:spLocks/>
          </p:cNvSpPr>
          <p:nvPr/>
        </p:nvSpPr>
        <p:spPr>
          <a:xfrm>
            <a:off x="6248400" y="2244860"/>
            <a:ext cx="5181600" cy="4247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s-ES" b="1"/>
              <a:t>Paquete “rio”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200"/>
              <a:t>Es un paquete con funciones más rápidas, simples y con menos dependencias para los diferentes tipos de archivos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200"/>
              <a:t>Contiene dos funciones simples: </a:t>
            </a:r>
            <a:r>
              <a:rPr lang="es-ES" sz="2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import() </a:t>
            </a:r>
            <a:r>
              <a:rPr lang="es-ES" sz="2200"/>
              <a:t>y </a:t>
            </a:r>
            <a:r>
              <a:rPr lang="es-ES" sz="22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export() </a:t>
            </a:r>
            <a:r>
              <a:rPr lang="es-ES" sz="2200"/>
              <a:t>para la importación y exportación de datos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200"/>
              <a:t>Los formatos no reconocidos producirán un error simple del tipo “Formato de archivo no reconocido”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31360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A4236-1602-F330-F850-128F15A80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06771-F398-4CC9-91CB-6EA29C00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735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ES" dirty="0"/>
              <a:t>Importar / exportar una base de datos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40FC82-EAA6-F89C-8586-C37C8E6D7E71}"/>
              </a:ext>
            </a:extLst>
          </p:cNvPr>
          <p:cNvSpPr txBox="1">
            <a:spLocks/>
          </p:cNvSpPr>
          <p:nvPr/>
        </p:nvSpPr>
        <p:spPr>
          <a:xfrm>
            <a:off x="949410" y="2243729"/>
            <a:ext cx="4159303" cy="4255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s-E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s-E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s-ES" sz="2000" dirty="0"/>
              <a:t>es la función de rio que permite importar </a:t>
            </a:r>
            <a:r>
              <a:rPr lang="es-ES" sz="2000" b="1" dirty="0"/>
              <a:t>(abrir) </a:t>
            </a:r>
            <a:r>
              <a:rPr lang="es-ES" sz="2000" dirty="0"/>
              <a:t>archivos en casi cualquier formato mediante una función, generalmente de un solo argumento.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es-ES" sz="2000" dirty="0"/>
          </a:p>
          <a:p>
            <a:pPr algn="just">
              <a:spcAft>
                <a:spcPts val="600"/>
              </a:spcAft>
            </a:pPr>
            <a:r>
              <a:rPr lang="es-E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</a:t>
            </a:r>
            <a:r>
              <a:rPr lang="es-E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s-ES" sz="2000" dirty="0"/>
              <a:t>es la función de rio que permite exportar </a:t>
            </a:r>
            <a:r>
              <a:rPr lang="es-ES" sz="2000" b="1" dirty="0"/>
              <a:t>(guardar) </a:t>
            </a:r>
            <a:r>
              <a:rPr lang="es-ES" sz="2000" dirty="0"/>
              <a:t>archivos con capacidades de exportación más limitadas que las de importación.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40FB82-1262-C0E8-F1A1-A6455BC71489}"/>
              </a:ext>
            </a:extLst>
          </p:cNvPr>
          <p:cNvSpPr txBox="1">
            <a:spLocks/>
          </p:cNvSpPr>
          <p:nvPr/>
        </p:nvSpPr>
        <p:spPr>
          <a:xfrm>
            <a:off x="5297556" y="2243729"/>
            <a:ext cx="6420679" cy="42554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PE" sz="2000" b="1">
                <a:solidFill>
                  <a:srgbClr val="0070C0"/>
                </a:solidFill>
                <a:cs typeface="Courier New" panose="02070309020205020404" pitchFamily="49" charset="0"/>
              </a:rPr>
              <a:t>Función </a:t>
            </a:r>
            <a:r>
              <a:rPr lang="es-PE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import()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PE" sz="2000"/>
              <a:t>Ejemplo: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PE" sz="1800" b="1">
                <a:latin typeface="Courier New" panose="02070309020205020404" pitchFamily="49" charset="0"/>
                <a:cs typeface="Courier New" panose="02070309020205020404" pitchFamily="49" charset="0"/>
              </a:rPr>
              <a:t>import("bases/base01.csv")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PE" sz="1800" b="1">
                <a:latin typeface="Courier New" panose="02070309020205020404" pitchFamily="49" charset="0"/>
                <a:cs typeface="Courier New" panose="02070309020205020404" pitchFamily="49" charset="0"/>
              </a:rPr>
              <a:t>db &lt;- import("bases/base01.csv")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s-PE" sz="2000"/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PE" sz="2000"/>
              <a:t> </a:t>
            </a:r>
            <a:r>
              <a:rPr lang="es-PE" sz="2000" b="1">
                <a:solidFill>
                  <a:srgbClr val="0070C0"/>
                </a:solidFill>
                <a:cs typeface="Courier New" panose="02070309020205020404" pitchFamily="49" charset="0"/>
              </a:rPr>
              <a:t>Función </a:t>
            </a:r>
            <a:r>
              <a:rPr lang="es-PE" sz="20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export() 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PE" sz="2000"/>
              <a:t>Ejemplo: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PE" sz="1800" b="1">
                <a:latin typeface="Courier New" panose="02070309020205020404" pitchFamily="49" charset="0"/>
                <a:cs typeface="Courier New" panose="02070309020205020404" pitchFamily="49" charset="0"/>
              </a:rPr>
              <a:t>export</a:t>
            </a:r>
            <a:r>
              <a:rPr lang="es-PE" sz="1800">
                <a:latin typeface="Courier New" panose="02070309020205020404" pitchFamily="49" charset="0"/>
                <a:cs typeface="Courier New" panose="02070309020205020404" pitchFamily="49" charset="0"/>
              </a:rPr>
              <a:t>(analisis, 'bases/datos01.dta’) </a:t>
            </a:r>
            <a:endParaRPr lang="es-P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0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B2E9-29C1-0255-0501-726E047D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837" y="3080616"/>
            <a:ext cx="10515600" cy="1325563"/>
          </a:xfrm>
        </p:spPr>
        <p:txBody>
          <a:bodyPr/>
          <a:lstStyle/>
          <a:p>
            <a:r>
              <a:rPr lang="en-PE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389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F1C74B9-F4B5-7E1C-D80C-F7EDA26B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705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Conociendo R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C59DF89-00CA-B3E9-2496-F7B702BEE92C}"/>
              </a:ext>
            </a:extLst>
          </p:cNvPr>
          <p:cNvSpPr txBox="1">
            <a:spLocks/>
          </p:cNvSpPr>
          <p:nvPr/>
        </p:nvSpPr>
        <p:spPr>
          <a:xfrm>
            <a:off x="838200" y="2140418"/>
            <a:ext cx="4586207" cy="24364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/>
              <a:t>R es un lenguaje utilizado para realizar cálculos estadísticos y gráficos. </a:t>
            </a:r>
          </a:p>
          <a:p>
            <a:pPr algn="just"/>
            <a:r>
              <a:rPr lang="es-ES"/>
              <a:t>Desarrollado en 1991 y basado en el lenguaje S.</a:t>
            </a:r>
          </a:p>
          <a:p>
            <a:pPr algn="just"/>
            <a:r>
              <a:rPr lang="es-ES"/>
              <a:t>Su propósito original es el análisis de datos.</a:t>
            </a:r>
            <a:endParaRPr lang="es-PE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F783107C-D366-389B-5CDB-4E149E21D8AE}"/>
              </a:ext>
            </a:extLst>
          </p:cNvPr>
          <p:cNvSpPr txBox="1">
            <a:spLocks/>
          </p:cNvSpPr>
          <p:nvPr/>
        </p:nvSpPr>
        <p:spPr>
          <a:xfrm>
            <a:off x="6487296" y="2140418"/>
            <a:ext cx="4866503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PE" b="1"/>
              <a:t>Ventajas:</a:t>
            </a:r>
          </a:p>
          <a:p>
            <a:pPr algn="just"/>
            <a:r>
              <a:rPr lang="es-ES"/>
              <a:t>Es gratuito</a:t>
            </a:r>
          </a:p>
          <a:p>
            <a:pPr algn="just"/>
            <a:r>
              <a:rPr lang="es-ES"/>
              <a:t>Es de código abierto </a:t>
            </a:r>
          </a:p>
          <a:p>
            <a:pPr algn="just"/>
            <a:r>
              <a:rPr lang="es-ES"/>
              <a:t>Tiene capacidades gráficas avanzadas</a:t>
            </a:r>
          </a:p>
          <a:p>
            <a:pPr algn="just"/>
            <a:r>
              <a:rPr lang="es-ES"/>
              <a:t>Tiene funciones versátiles de elaboración automática de informes</a:t>
            </a:r>
          </a:p>
          <a:p>
            <a:pPr algn="just"/>
            <a:r>
              <a:rPr lang="es-ES"/>
              <a:t>Tiene una comunidad de usuarios creciente, inclusiva y vibrante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02AEF0-8CFA-9DC6-364D-DBB778C8F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449" y="4428738"/>
            <a:ext cx="2661958" cy="20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1DBA2-A871-D0C8-97A1-390DA3D2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49F6-D3C4-60B4-BAB7-62922DD4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647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Conociendo RStudio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823B2-01AC-5C6A-FFCE-FF0F77E8B6B7}"/>
              </a:ext>
            </a:extLst>
          </p:cNvPr>
          <p:cNvSpPr txBox="1">
            <a:spLocks/>
          </p:cNvSpPr>
          <p:nvPr/>
        </p:nvSpPr>
        <p:spPr>
          <a:xfrm>
            <a:off x="838201" y="2230359"/>
            <a:ext cx="4839166" cy="43581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/>
              <a:t>Es una interfaz para utilizar R</a:t>
            </a:r>
          </a:p>
          <a:p>
            <a:pPr algn="just"/>
            <a:r>
              <a:rPr lang="es-ES" sz="2400"/>
              <a:t>Es un </a:t>
            </a:r>
            <a:r>
              <a:rPr lang="es-ES" sz="2400" b="1"/>
              <a:t>Entorno de Desarrollo Integrado (IDE)</a:t>
            </a:r>
            <a:r>
              <a:rPr lang="es-ES" sz="2400"/>
              <a:t> </a:t>
            </a:r>
          </a:p>
          <a:p>
            <a:pPr algn="just"/>
            <a:r>
              <a:rPr lang="es-ES" sz="2400"/>
              <a:t>No es necesario abrir ambos programas por separado. </a:t>
            </a:r>
          </a:p>
          <a:p>
            <a:pPr algn="just"/>
            <a:r>
              <a:rPr lang="es-ES" sz="2400"/>
              <a:t>Al abrir RStudio, encontrarás y utilizarás automáticamente la versión de R instalada en tu ordenador. </a:t>
            </a: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066300-7157-D445-25AB-1C15E165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482" y="1535606"/>
            <a:ext cx="2548669" cy="25486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85FFA5-1A52-17D2-713D-49EF51EB7C99}"/>
              </a:ext>
            </a:extLst>
          </p:cNvPr>
          <p:cNvSpPr txBox="1"/>
          <p:nvPr/>
        </p:nvSpPr>
        <p:spPr>
          <a:xfrm>
            <a:off x="6697544" y="4220202"/>
            <a:ext cx="454054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Principal ventaja de </a:t>
            </a:r>
            <a:r>
              <a:rPr lang="es-ES" sz="2400" b="1" dirty="0" err="1"/>
              <a:t>Rstudio</a:t>
            </a:r>
            <a:r>
              <a:rPr lang="es-ES" sz="2400" b="1" dirty="0"/>
              <a:t>:</a:t>
            </a:r>
          </a:p>
          <a:p>
            <a:pPr algn="ctr"/>
            <a:r>
              <a:rPr lang="es-ES" sz="2400" dirty="0"/>
              <a:t>Proporciona una experiencia más amigable y una organización de archivos más sencilla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5839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27D1C-8FEB-878A-EE2A-4BC67F84E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EA3F0-BD97-5C62-83AF-7975E6B2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91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Paneles en RStudio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8EE5FB-4F8A-995A-F7C6-932415CA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67" y="1690690"/>
            <a:ext cx="9751541" cy="5125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A12B85E-CE67-24BF-E62D-DF27BAD61D90}"/>
              </a:ext>
            </a:extLst>
          </p:cNvPr>
          <p:cNvSpPr txBox="1"/>
          <p:nvPr/>
        </p:nvSpPr>
        <p:spPr>
          <a:xfrm>
            <a:off x="2018225" y="5550610"/>
            <a:ext cx="2664000" cy="646331"/>
          </a:xfrm>
          <a:prstGeom prst="rect">
            <a:avLst/>
          </a:prstGeom>
          <a:solidFill>
            <a:srgbClr val="E1E1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Consola </a:t>
            </a:r>
          </a:p>
          <a:p>
            <a:pPr algn="ctr"/>
            <a:r>
              <a:rPr lang="es-ES" dirty="0"/>
              <a:t>(inferior-izquierdo)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495B1E-19FF-897E-724E-7B1ACAD58DC3}"/>
              </a:ext>
            </a:extLst>
          </p:cNvPr>
          <p:cNvSpPr txBox="1"/>
          <p:nvPr/>
        </p:nvSpPr>
        <p:spPr>
          <a:xfrm>
            <a:off x="6857655" y="3190114"/>
            <a:ext cx="2664000" cy="646331"/>
          </a:xfrm>
          <a:prstGeom prst="rect">
            <a:avLst/>
          </a:prstGeom>
          <a:solidFill>
            <a:srgbClr val="E1E1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Entorno de trabajo </a:t>
            </a:r>
          </a:p>
          <a:p>
            <a:pPr algn="ctr"/>
            <a:r>
              <a:rPr lang="es-ES" dirty="0"/>
              <a:t>(superior-derecha)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9CA2DF-4E1E-F539-52E9-544799669625}"/>
              </a:ext>
            </a:extLst>
          </p:cNvPr>
          <p:cNvSpPr txBox="1"/>
          <p:nvPr/>
        </p:nvSpPr>
        <p:spPr>
          <a:xfrm>
            <a:off x="6011261" y="5503070"/>
            <a:ext cx="4356787" cy="646331"/>
          </a:xfrm>
          <a:prstGeom prst="rect">
            <a:avLst/>
          </a:prstGeom>
          <a:solidFill>
            <a:srgbClr val="E1E1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Archivos, Gráficos, Paquetes, Ayuda y Visor </a:t>
            </a:r>
          </a:p>
          <a:p>
            <a:pPr algn="ctr"/>
            <a:r>
              <a:rPr lang="es-ES" dirty="0"/>
              <a:t>(inferior-derecha)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629F48-EFB8-DB02-5847-2728AD5CCD4B}"/>
              </a:ext>
            </a:extLst>
          </p:cNvPr>
          <p:cNvSpPr txBox="1"/>
          <p:nvPr/>
        </p:nvSpPr>
        <p:spPr>
          <a:xfrm>
            <a:off x="2054482" y="3174832"/>
            <a:ext cx="2664000" cy="646331"/>
          </a:xfrm>
          <a:prstGeom prst="rect">
            <a:avLst/>
          </a:prstGeom>
          <a:solidFill>
            <a:srgbClr val="E1E1FF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Editor de scripts </a:t>
            </a:r>
          </a:p>
          <a:p>
            <a:pPr algn="ctr"/>
            <a:r>
              <a:rPr lang="es-ES" dirty="0"/>
              <a:t>(superior-izquierdo) </a:t>
            </a:r>
          </a:p>
        </p:txBody>
      </p:sp>
    </p:spTree>
    <p:extLst>
      <p:ext uri="{BB962C8B-B14F-4D97-AF65-F5344CB8AC3E}">
        <p14:creationId xmlns:p14="http://schemas.microsoft.com/office/powerpoint/2010/main" val="16633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67F70-03B1-30B5-ECB0-B2E544C1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75AC-A28C-90E2-3CC7-A62CAF9E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912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Descripción de los paneles en RStudio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731F9-37A9-D76D-77E4-63C708ED4B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s-ES" b="1">
                <a:solidFill>
                  <a:srgbClr val="0070C0"/>
                </a:solidFill>
              </a:rPr>
              <a:t>Editor de Scripts: </a:t>
            </a:r>
            <a:r>
              <a:rPr lang="es-ES"/>
              <a:t>espacio destinado a editar y ejecutar scripts, donde puedes escribir los comandos de R. </a:t>
            </a:r>
          </a:p>
          <a:p>
            <a:pPr algn="just">
              <a:spcAft>
                <a:spcPts val="600"/>
              </a:spcAft>
            </a:pPr>
            <a:r>
              <a:rPr lang="es-ES" b="1">
                <a:solidFill>
                  <a:srgbClr val="0070C0"/>
                </a:solidFill>
              </a:rPr>
              <a:t>Consola R: </a:t>
            </a:r>
            <a:r>
              <a:rPr lang="es-ES"/>
              <a:t>Muestra las salidas no gráficas y los mensajes de error/advertencia. Puedes ingresar comandos directamente en la Consola de R, pero estos no se guardan como ocurre cuando se ejecutan desde un script. </a:t>
            </a:r>
          </a:p>
          <a:p>
            <a:pPr algn="just">
              <a:spcAft>
                <a:spcPts val="600"/>
              </a:spcAft>
            </a:pPr>
            <a:r>
              <a:rPr lang="es-ES" b="1">
                <a:solidFill>
                  <a:srgbClr val="0070C0"/>
                </a:solidFill>
              </a:rPr>
              <a:t>Entorno: </a:t>
            </a:r>
            <a:r>
              <a:rPr lang="es-ES"/>
              <a:t>Muestra los objetos disponibles para trabajar, que pueden incluir conjuntos de datos o valores específicos que hayas guardado.</a:t>
            </a:r>
          </a:p>
          <a:p>
            <a:pPr algn="just">
              <a:spcAft>
                <a:spcPts val="600"/>
              </a:spcAft>
            </a:pPr>
            <a:r>
              <a:rPr lang="es-ES" b="1">
                <a:solidFill>
                  <a:srgbClr val="0070C0"/>
                </a:solidFill>
              </a:rPr>
              <a:t>Archivos, Gráficos, Paquetes, Ayuda y Visor: </a:t>
            </a:r>
            <a:r>
              <a:rPr lang="es-ES"/>
              <a:t>Consta de varias pestañas:</a:t>
            </a:r>
          </a:p>
          <a:p>
            <a:pPr marL="7159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/>
              <a:t>La </a:t>
            </a:r>
            <a:r>
              <a:rPr lang="es-ES" sz="2300" b="1"/>
              <a:t>pestaña Archivos </a:t>
            </a:r>
            <a:r>
              <a:rPr lang="es-ES" sz="2300"/>
              <a:t>sirve como navegador para abrir, renombrar o borrar archivos. </a:t>
            </a:r>
          </a:p>
          <a:p>
            <a:pPr marL="7159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/>
              <a:t>La </a:t>
            </a:r>
            <a:r>
              <a:rPr lang="es-ES" sz="2300" b="1"/>
              <a:t>pestaña Gráficos </a:t>
            </a:r>
            <a:r>
              <a:rPr lang="es-ES" sz="2300"/>
              <a:t>muestra los gráficos y diagramas generados</a:t>
            </a:r>
          </a:p>
          <a:p>
            <a:pPr marL="7159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/>
              <a:t>La </a:t>
            </a:r>
            <a:r>
              <a:rPr lang="es-ES" sz="2300" b="1"/>
              <a:t>pestaña Paquetes </a:t>
            </a:r>
            <a:r>
              <a:rPr lang="es-ES" sz="2300"/>
              <a:t>te permite instalar, actualizar y cargar/descargar paquetes de R</a:t>
            </a:r>
          </a:p>
          <a:p>
            <a:pPr marL="7159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/>
              <a:t>La </a:t>
            </a:r>
            <a:r>
              <a:rPr lang="es-ES" sz="2300" b="1"/>
              <a:t>pestaña Ayuda </a:t>
            </a:r>
            <a:r>
              <a:rPr lang="es-ES" sz="2300"/>
              <a:t>ofrece documentación y archivos de ayuda</a:t>
            </a:r>
          </a:p>
          <a:p>
            <a:pPr marL="7159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/>
              <a:t>La </a:t>
            </a:r>
            <a:r>
              <a:rPr lang="es-ES" sz="2300" b="1"/>
              <a:t>pestaña Visor </a:t>
            </a:r>
            <a:r>
              <a:rPr lang="es-ES" sz="2300"/>
              <a:t>muestra las salidas interactivas </a:t>
            </a:r>
            <a:endParaRPr lang="es-ES" sz="2300" dirty="0"/>
          </a:p>
        </p:txBody>
      </p:sp>
    </p:spTree>
    <p:extLst>
      <p:ext uri="{BB962C8B-B14F-4D97-AF65-F5344CB8AC3E}">
        <p14:creationId xmlns:p14="http://schemas.microsoft.com/office/powerpoint/2010/main" val="83514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7C7236-5E47-05E3-1C11-44012437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B9A09C-12E4-73B4-478A-609638EB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2" t="939" r="465"/>
          <a:stretch/>
        </p:blipFill>
        <p:spPr>
          <a:xfrm>
            <a:off x="1206500" y="1166947"/>
            <a:ext cx="9779000" cy="54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01F15-4F5C-6928-41DD-B3D6A7BB4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92063-C16F-3024-63F5-3F2BA3AA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69" y="1370686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Proyectos en RStudio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2C91A4-E1B6-58AC-319F-68381F6ED6A7}"/>
              </a:ext>
            </a:extLst>
          </p:cNvPr>
          <p:cNvSpPr txBox="1">
            <a:spLocks/>
          </p:cNvSpPr>
          <p:nvPr/>
        </p:nvSpPr>
        <p:spPr>
          <a:xfrm>
            <a:off x="733269" y="2170399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/>
              <a:t>Un </a:t>
            </a:r>
            <a:r>
              <a:rPr lang="es-ES" sz="2400" b="1"/>
              <a:t>proyecto en RStudio </a:t>
            </a:r>
            <a:r>
              <a:rPr lang="es-ES" sz="2400"/>
              <a:t>es un entorno de trabajo de R autónomo y portátil</a:t>
            </a:r>
          </a:p>
          <a:p>
            <a:pPr algn="just"/>
            <a:r>
              <a:rPr lang="es-ES" sz="2400"/>
              <a:t>Es una carpeta para todos los archivos asociados a un proyecto determinado (bases de datos, scripts de R, tablas, gráficos, mapas etc.)</a:t>
            </a:r>
          </a:p>
          <a:p>
            <a:pPr algn="just"/>
            <a:r>
              <a:rPr lang="es-ES" sz="2400"/>
              <a:t>Puedes comprimir un proyecto y enviarlo por correo electrónico</a:t>
            </a:r>
            <a:endParaRPr lang="es-ES" sz="2400" dirty="0"/>
          </a:p>
        </p:txBody>
      </p:sp>
      <p:pic>
        <p:nvPicPr>
          <p:cNvPr id="4" name="Google Shape;329;p32">
            <a:extLst>
              <a:ext uri="{FF2B5EF4-FFF2-40B4-BE49-F238E27FC236}">
                <a16:creationId xmlns:a16="http://schemas.microsoft.com/office/drawing/2014/main" id="{41CECBFD-CCA9-AAE5-9656-AFF2015444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781"/>
          <a:stretch/>
        </p:blipFill>
        <p:spPr>
          <a:xfrm>
            <a:off x="6358575" y="2035464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97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A41D6-C4F0-D654-0897-E271112A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5C1B1-B855-2C83-C25C-C4FD109E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1" y="1370023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s-PE" dirty="0"/>
              <a:t>Creando un proyecto</a:t>
            </a:r>
          </a:p>
        </p:txBody>
      </p:sp>
      <p:pic>
        <p:nvPicPr>
          <p:cNvPr id="3" name="Google Shape;335;p33">
            <a:extLst>
              <a:ext uri="{FF2B5EF4-FFF2-40B4-BE49-F238E27FC236}">
                <a16:creationId xmlns:a16="http://schemas.microsoft.com/office/drawing/2014/main" id="{F8F867AC-0723-DD31-D908-F93F0DE1F8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245" b="22482"/>
          <a:stretch/>
        </p:blipFill>
        <p:spPr>
          <a:xfrm>
            <a:off x="6309686" y="2492000"/>
            <a:ext cx="4402486" cy="3440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336;p33">
            <a:extLst>
              <a:ext uri="{FF2B5EF4-FFF2-40B4-BE49-F238E27FC236}">
                <a16:creationId xmlns:a16="http://schemas.microsoft.com/office/drawing/2014/main" id="{D51A7BD9-D656-3692-4F2F-2FB7D73D0371}"/>
              </a:ext>
            </a:extLst>
          </p:cNvPr>
          <p:cNvCxnSpPr/>
          <p:nvPr/>
        </p:nvCxnSpPr>
        <p:spPr>
          <a:xfrm rot="10800000">
            <a:off x="10576708" y="2622424"/>
            <a:ext cx="66859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5" name="Google Shape;337;p33">
            <a:extLst>
              <a:ext uri="{FF2B5EF4-FFF2-40B4-BE49-F238E27FC236}">
                <a16:creationId xmlns:a16="http://schemas.microsoft.com/office/drawing/2014/main" id="{1F2C3014-CE16-A792-B3FB-CB4A8746C5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42778"/>
          <a:stretch/>
        </p:blipFill>
        <p:spPr>
          <a:xfrm>
            <a:off x="1580231" y="2492000"/>
            <a:ext cx="3714367" cy="436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338;p33">
            <a:extLst>
              <a:ext uri="{FF2B5EF4-FFF2-40B4-BE49-F238E27FC236}">
                <a16:creationId xmlns:a16="http://schemas.microsoft.com/office/drawing/2014/main" id="{9DCCFA5B-7AB8-9918-5828-61C34A260652}"/>
              </a:ext>
            </a:extLst>
          </p:cNvPr>
          <p:cNvCxnSpPr/>
          <p:nvPr/>
        </p:nvCxnSpPr>
        <p:spPr>
          <a:xfrm rot="10800000">
            <a:off x="2398998" y="2581456"/>
            <a:ext cx="66859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" name="Google Shape;339;p33">
            <a:extLst>
              <a:ext uri="{FF2B5EF4-FFF2-40B4-BE49-F238E27FC236}">
                <a16:creationId xmlns:a16="http://schemas.microsoft.com/office/drawing/2014/main" id="{9F458CEA-5333-3E5E-F093-5AAE41E7BBBF}"/>
              </a:ext>
            </a:extLst>
          </p:cNvPr>
          <p:cNvCxnSpPr/>
          <p:nvPr/>
        </p:nvCxnSpPr>
        <p:spPr>
          <a:xfrm rot="10800000">
            <a:off x="3878753" y="2969830"/>
            <a:ext cx="668593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844F67B-8FAA-4193-E86F-BBEE3B2439C6}"/>
              </a:ext>
            </a:extLst>
          </p:cNvPr>
          <p:cNvSpPr txBox="1"/>
          <p:nvPr/>
        </p:nvSpPr>
        <p:spPr>
          <a:xfrm>
            <a:off x="2398997" y="2034801"/>
            <a:ext cx="194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Opción 01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4F820A-6245-C0D2-F0AE-55FCDEEC47EB}"/>
              </a:ext>
            </a:extLst>
          </p:cNvPr>
          <p:cNvSpPr txBox="1"/>
          <p:nvPr/>
        </p:nvSpPr>
        <p:spPr>
          <a:xfrm>
            <a:off x="7536715" y="2034801"/>
            <a:ext cx="194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Opción 02</a:t>
            </a:r>
          </a:p>
        </p:txBody>
      </p:sp>
    </p:spTree>
    <p:extLst>
      <p:ext uri="{BB962C8B-B14F-4D97-AF65-F5344CB8AC3E}">
        <p14:creationId xmlns:p14="http://schemas.microsoft.com/office/powerpoint/2010/main" val="146590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1909</Words>
  <Application>Microsoft Office PowerPoint</Application>
  <PresentationFormat>Panorámica</PresentationFormat>
  <Paragraphs>234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ADLaM Display</vt:lpstr>
      <vt:lpstr>Aptos</vt:lpstr>
      <vt:lpstr>Aptos Display</vt:lpstr>
      <vt:lpstr>Arial</vt:lpstr>
      <vt:lpstr>Courier New</vt:lpstr>
      <vt:lpstr>Wingdings</vt:lpstr>
      <vt:lpstr>Office Theme</vt:lpstr>
      <vt:lpstr>Introducción a la Epidemiología en el campo de la Salud Pública</vt:lpstr>
      <vt:lpstr>Sesión 01: Introducción a R</vt:lpstr>
      <vt:lpstr>Conociendo R </vt:lpstr>
      <vt:lpstr>Conociendo RStudio </vt:lpstr>
      <vt:lpstr>Paneles en RStudio</vt:lpstr>
      <vt:lpstr>Descripción de los paneles en RStudio</vt:lpstr>
      <vt:lpstr>Presentación de PowerPoint</vt:lpstr>
      <vt:lpstr>Proyectos en RStudio</vt:lpstr>
      <vt:lpstr>Creando un proyecto</vt:lpstr>
      <vt:lpstr>Scripts de R</vt:lpstr>
      <vt:lpstr>Abriendo un script</vt:lpstr>
      <vt:lpstr>Abriendo un script</vt:lpstr>
      <vt:lpstr>Ejecutando código en un script</vt:lpstr>
      <vt:lpstr>R como calculadora</vt:lpstr>
      <vt:lpstr>Objetos en R</vt:lpstr>
      <vt:lpstr>Notas sobre la denominación de los objetos</vt:lpstr>
      <vt:lpstr>Operador de asignación</vt:lpstr>
      <vt:lpstr>Funciones en R</vt:lpstr>
      <vt:lpstr>Funciones estadísticas</vt:lpstr>
      <vt:lpstr>Función c() y creación de vectores</vt:lpstr>
      <vt:lpstr>Argumentos de las funciones</vt:lpstr>
      <vt:lpstr>Documentación: Obteniendo ayuda</vt:lpstr>
      <vt:lpstr>Documentación: Obteniendo ayuda</vt:lpstr>
      <vt:lpstr>Paquetes</vt:lpstr>
      <vt:lpstr>Instalación y carga de paquetes</vt:lpstr>
      <vt:lpstr>Importar / exportar una base de datos</vt:lpstr>
      <vt:lpstr>Importar / exportar una base de datos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César Vladimir Munayco Escate</dc:creator>
  <cp:lastModifiedBy>Jenny M. Chirinos Saire</cp:lastModifiedBy>
  <cp:revision>12</cp:revision>
  <dcterms:created xsi:type="dcterms:W3CDTF">2026-02-10T03:50:30Z</dcterms:created>
  <dcterms:modified xsi:type="dcterms:W3CDTF">2026-02-21T13:51:56Z</dcterms:modified>
</cp:coreProperties>
</file>